
<file path=[Content_Types].xml><?xml version="1.0" encoding="utf-8"?>
<Types xmlns="http://schemas.openxmlformats.org/package/2006/content-types">
  <Default Extension="png" ContentType="image/png"/>
  <Default Extension="jpeg" ContentType="image/jpe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3"/>
  </p:sldMasterIdLst>
  <p:notesMasterIdLst>
    <p:notesMasterId r:id="rId5"/>
  </p:notesMasterIdLst>
  <p:handoutMasterIdLst>
    <p:handoutMasterId r:id="rId49"/>
  </p:handoutMasterIdLst>
  <p:sldIdLst>
    <p:sldId id="322" r:id="rId4"/>
    <p:sldId id="259" r:id="rId6"/>
    <p:sldId id="363" r:id="rId7"/>
    <p:sldId id="416" r:id="rId8"/>
    <p:sldId id="417" r:id="rId9"/>
    <p:sldId id="370" r:id="rId10"/>
    <p:sldId id="376" r:id="rId11"/>
    <p:sldId id="372" r:id="rId12"/>
    <p:sldId id="377" r:id="rId13"/>
    <p:sldId id="378" r:id="rId14"/>
    <p:sldId id="373" r:id="rId15"/>
    <p:sldId id="403" r:id="rId16"/>
    <p:sldId id="402" r:id="rId17"/>
    <p:sldId id="371" r:id="rId18"/>
    <p:sldId id="382" r:id="rId19"/>
    <p:sldId id="379" r:id="rId20"/>
    <p:sldId id="380" r:id="rId21"/>
    <p:sldId id="383" r:id="rId22"/>
    <p:sldId id="384" r:id="rId23"/>
    <p:sldId id="418" r:id="rId24"/>
    <p:sldId id="387" r:id="rId25"/>
    <p:sldId id="385" r:id="rId26"/>
    <p:sldId id="388" r:id="rId27"/>
    <p:sldId id="419" r:id="rId28"/>
    <p:sldId id="369" r:id="rId29"/>
    <p:sldId id="405" r:id="rId30"/>
    <p:sldId id="406" r:id="rId31"/>
    <p:sldId id="407" r:id="rId32"/>
    <p:sldId id="389" r:id="rId33"/>
    <p:sldId id="393" r:id="rId34"/>
    <p:sldId id="408" r:id="rId35"/>
    <p:sldId id="394" r:id="rId36"/>
    <p:sldId id="395" r:id="rId37"/>
    <p:sldId id="396" r:id="rId38"/>
    <p:sldId id="397" r:id="rId39"/>
    <p:sldId id="398" r:id="rId40"/>
    <p:sldId id="399" r:id="rId41"/>
    <p:sldId id="409" r:id="rId42"/>
    <p:sldId id="410" r:id="rId43"/>
    <p:sldId id="412" r:id="rId44"/>
    <p:sldId id="413" r:id="rId45"/>
    <p:sldId id="414" r:id="rId46"/>
    <p:sldId id="411" r:id="rId47"/>
    <p:sldId id="415"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3D2E8"/>
    <a:srgbClr val="61C09E"/>
    <a:srgbClr val="C1D9DF"/>
    <a:srgbClr val="E29544"/>
    <a:srgbClr val="FCF5ED"/>
    <a:srgbClr val="E3893D"/>
    <a:srgbClr val="003A8F"/>
    <a:srgbClr val="E47C37"/>
    <a:srgbClr val="00449A"/>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7130"/>
  </p:normalViewPr>
  <p:slideViewPr>
    <p:cSldViewPr snapToGrid="0" snapToObjects="1">
      <p:cViewPr varScale="1">
        <p:scale>
          <a:sx n="92" d="100"/>
          <a:sy n="92" d="100"/>
        </p:scale>
        <p:origin x="324" y="77"/>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handoutMaster" Target="handoutMasters/handoutMaster1.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A8D5AE0-6FDC-455A-BDF3-926898FC4FD3}" type="doc">
      <dgm:prSet loTypeId="urn:microsoft.com/office/officeart/2005/8/layout/list1#1" loCatId="list" qsTypeId="urn:microsoft.com/office/officeart/2005/8/quickstyle/simple1#2" qsCatId="simple" csTypeId="urn:microsoft.com/office/officeart/2005/8/colors/accent1_2#2" csCatId="accent1" phldr="1"/>
      <dgm:spPr/>
      <dgm:t>
        <a:bodyPr/>
        <a:lstStyle/>
        <a:p>
          <a:endParaRPr lang="zh-CN" altLang="en-US"/>
        </a:p>
      </dgm:t>
    </dgm:pt>
    <dgm:pt modelId="{82FD31EC-8703-4F75-A1C6-C90B5F48BA36}">
      <dgm:prSet phldrT="[文本]"/>
      <dgm:spPr/>
      <dgm:t>
        <a:bodyPr/>
        <a:lstStyle/>
        <a:p>
          <a:r>
            <a:rPr lang="zh-CN" b="1" dirty="0"/>
            <a:t>数据清理</a:t>
          </a:r>
          <a:endParaRPr lang="zh-CN" altLang="en-US" b="1" dirty="0"/>
        </a:p>
      </dgm:t>
    </dgm:pt>
    <dgm:pt modelId="{1DE9F69B-146E-41B0-983A-E47AA002C326}" cxnId="{7C7E515E-00A6-4F82-87E3-852D4282949C}" type="parTrans">
      <dgm:prSet/>
      <dgm:spPr/>
      <dgm:t>
        <a:bodyPr/>
        <a:lstStyle/>
        <a:p>
          <a:endParaRPr lang="zh-CN" altLang="en-US"/>
        </a:p>
      </dgm:t>
    </dgm:pt>
    <dgm:pt modelId="{047C3118-5D94-4CB5-9C68-FCBEEA6BC1E5}" cxnId="{7C7E515E-00A6-4F82-87E3-852D4282949C}" type="sibTrans">
      <dgm:prSet/>
      <dgm:spPr/>
      <dgm:t>
        <a:bodyPr/>
        <a:lstStyle/>
        <a:p>
          <a:endParaRPr lang="zh-CN" altLang="en-US"/>
        </a:p>
      </dgm:t>
    </dgm:pt>
    <dgm:pt modelId="{F19BD321-861F-4CDF-A7C5-EDC8F2139136}">
      <dgm:prSet phldrT="[文本]"/>
      <dgm:spPr/>
      <dgm:t>
        <a:bodyPr/>
        <a:lstStyle/>
        <a:p>
          <a:r>
            <a:rPr lang="zh-CN" b="1" dirty="0"/>
            <a:t>数据变换</a:t>
          </a:r>
          <a:endParaRPr lang="zh-CN" altLang="en-US" b="1" dirty="0"/>
        </a:p>
      </dgm:t>
    </dgm:pt>
    <dgm:pt modelId="{F6D287F2-515A-4383-B2D2-93BC920DBE74}" cxnId="{2E5B9094-7150-4871-B2D7-DFFB90F9BC5A}" type="parTrans">
      <dgm:prSet/>
      <dgm:spPr/>
      <dgm:t>
        <a:bodyPr/>
        <a:lstStyle/>
        <a:p>
          <a:endParaRPr lang="zh-CN" altLang="en-US"/>
        </a:p>
      </dgm:t>
    </dgm:pt>
    <dgm:pt modelId="{F843B5E1-E495-48F6-9395-DD92972162C8}" cxnId="{2E5B9094-7150-4871-B2D7-DFFB90F9BC5A}" type="sibTrans">
      <dgm:prSet/>
      <dgm:spPr/>
      <dgm:t>
        <a:bodyPr/>
        <a:lstStyle/>
        <a:p>
          <a:endParaRPr lang="zh-CN" altLang="en-US"/>
        </a:p>
      </dgm:t>
    </dgm:pt>
    <dgm:pt modelId="{AA38C1B0-C116-4575-AD4E-E19B385471EC}">
      <dgm:prSet phldrT="[文本]"/>
      <dgm:spPr/>
      <dgm:t>
        <a:bodyPr/>
        <a:lstStyle/>
        <a:p>
          <a:r>
            <a:rPr lang="zh-CN" b="1" dirty="0"/>
            <a:t>数据归约</a:t>
          </a:r>
          <a:endParaRPr lang="zh-CN" altLang="en-US" b="1" dirty="0"/>
        </a:p>
      </dgm:t>
    </dgm:pt>
    <dgm:pt modelId="{1BB5CB25-1EAA-4A98-A6C3-AE5560CB132B}" cxnId="{309030CA-D0A2-4C78-B060-D927C246F4DB}" type="parTrans">
      <dgm:prSet/>
      <dgm:spPr/>
      <dgm:t>
        <a:bodyPr/>
        <a:lstStyle/>
        <a:p>
          <a:endParaRPr lang="zh-CN" altLang="en-US"/>
        </a:p>
      </dgm:t>
    </dgm:pt>
    <dgm:pt modelId="{578DB127-17E4-4915-B4FB-F39110268E7D}" cxnId="{309030CA-D0A2-4C78-B060-D927C246F4DB}" type="sibTrans">
      <dgm:prSet/>
      <dgm:spPr/>
      <dgm:t>
        <a:bodyPr/>
        <a:lstStyle/>
        <a:p>
          <a:endParaRPr lang="zh-CN" altLang="en-US"/>
        </a:p>
      </dgm:t>
    </dgm:pt>
    <dgm:pt modelId="{38B18B7A-C18A-4CEC-8F56-83B17C378F2A}">
      <dgm:prSet/>
      <dgm:spPr/>
      <dgm:t>
        <a:bodyPr/>
        <a:lstStyle/>
        <a:p>
          <a:r>
            <a:rPr lang="zh-CN" b="1" dirty="0"/>
            <a:t>数据集成</a:t>
          </a:r>
          <a:endParaRPr lang="zh-CN" altLang="en-US" b="1" dirty="0"/>
        </a:p>
      </dgm:t>
    </dgm:pt>
    <dgm:pt modelId="{5F476B7E-7130-4F42-B73D-7CBF00403E0D}" cxnId="{0F80E388-0DF0-4B57-8A37-8642AE1E7726}" type="parTrans">
      <dgm:prSet/>
      <dgm:spPr/>
      <dgm:t>
        <a:bodyPr/>
        <a:lstStyle/>
        <a:p>
          <a:endParaRPr lang="zh-CN" altLang="en-US"/>
        </a:p>
      </dgm:t>
    </dgm:pt>
    <dgm:pt modelId="{BD5A2529-180F-4559-943A-820346D0FA3E}" cxnId="{0F80E388-0DF0-4B57-8A37-8642AE1E7726}" type="sibTrans">
      <dgm:prSet/>
      <dgm:spPr/>
      <dgm:t>
        <a:bodyPr/>
        <a:lstStyle/>
        <a:p>
          <a:endParaRPr lang="zh-CN" altLang="en-US"/>
        </a:p>
      </dgm:t>
    </dgm:pt>
    <dgm:pt modelId="{50D51410-88C8-4050-9246-14A6A6FF9E7A}">
      <dgm:prSet/>
      <dgm:spPr>
        <a:noFill/>
      </dgm:spPr>
      <dgm:t>
        <a:bodyPr/>
        <a:lstStyle/>
        <a:p>
          <a:endParaRPr lang="zh-CN" altLang="en-US"/>
        </a:p>
      </dgm:t>
    </dgm:pt>
    <dgm:pt modelId="{90335D44-AEEF-46E7-8549-742A7D3D08AD}" cxnId="{51520CB6-8FE1-4F83-A503-E9C4984D3DB6}" type="parTrans">
      <dgm:prSet/>
      <dgm:spPr/>
      <dgm:t>
        <a:bodyPr/>
        <a:lstStyle/>
        <a:p>
          <a:endParaRPr lang="zh-CN" altLang="en-US"/>
        </a:p>
      </dgm:t>
    </dgm:pt>
    <dgm:pt modelId="{F4A0E0D3-FEB0-4F92-AC86-2CD0E9210284}" cxnId="{51520CB6-8FE1-4F83-A503-E9C4984D3DB6}" type="sibTrans">
      <dgm:prSet/>
      <dgm:spPr/>
      <dgm:t>
        <a:bodyPr/>
        <a:lstStyle/>
        <a:p>
          <a:endParaRPr lang="zh-CN" altLang="en-US"/>
        </a:p>
      </dgm:t>
    </dgm:pt>
    <dgm:pt modelId="{4F0F7466-FD60-4F58-959D-CF69464AD31F}" type="pres">
      <dgm:prSet presAssocID="{DA8D5AE0-6FDC-455A-BDF3-926898FC4FD3}" presName="linear" presStyleCnt="0">
        <dgm:presLayoutVars>
          <dgm:dir/>
          <dgm:animLvl val="lvl"/>
          <dgm:resizeHandles val="exact"/>
        </dgm:presLayoutVars>
      </dgm:prSet>
      <dgm:spPr/>
    </dgm:pt>
    <dgm:pt modelId="{BA43F28B-1C88-4188-8F22-82FE0AAE672E}" type="pres">
      <dgm:prSet presAssocID="{82FD31EC-8703-4F75-A1C6-C90B5F48BA36}" presName="parentLin" presStyleCnt="0"/>
      <dgm:spPr/>
    </dgm:pt>
    <dgm:pt modelId="{362B8515-7DBC-409E-8373-5337BA133457}" type="pres">
      <dgm:prSet presAssocID="{82FD31EC-8703-4F75-A1C6-C90B5F48BA36}" presName="parentLeftMargin" presStyleLbl="node1" presStyleIdx="0" presStyleCnt="4"/>
      <dgm:spPr/>
    </dgm:pt>
    <dgm:pt modelId="{70978F3A-7CD9-48A3-9716-B3C8DE94A349}" type="pres">
      <dgm:prSet presAssocID="{82FD31EC-8703-4F75-A1C6-C90B5F48BA36}" presName="parentText" presStyleLbl="node1" presStyleIdx="0" presStyleCnt="4" custScaleX="23849">
        <dgm:presLayoutVars>
          <dgm:chMax val="0"/>
          <dgm:bulletEnabled val="1"/>
        </dgm:presLayoutVars>
      </dgm:prSet>
      <dgm:spPr/>
    </dgm:pt>
    <dgm:pt modelId="{3B214FAA-6B49-4E37-B204-72ADC6296FAC}" type="pres">
      <dgm:prSet presAssocID="{82FD31EC-8703-4F75-A1C6-C90B5F48BA36}" presName="negativeSpace" presStyleCnt="0"/>
      <dgm:spPr/>
    </dgm:pt>
    <dgm:pt modelId="{01469CD5-8BA0-4EAC-9011-540CAE689AFD}" type="pres">
      <dgm:prSet presAssocID="{82FD31EC-8703-4F75-A1C6-C90B5F48BA36}" presName="childText" presStyleLbl="conFgAcc1" presStyleIdx="0" presStyleCnt="4">
        <dgm:presLayoutVars>
          <dgm:bulletEnabled val="1"/>
        </dgm:presLayoutVars>
      </dgm:prSet>
      <dgm:spPr/>
    </dgm:pt>
    <dgm:pt modelId="{9C4E3481-C114-47FF-A3C7-F0048F585C1C}" type="pres">
      <dgm:prSet presAssocID="{047C3118-5D94-4CB5-9C68-FCBEEA6BC1E5}" presName="spaceBetweenRectangles" presStyleCnt="0"/>
      <dgm:spPr/>
    </dgm:pt>
    <dgm:pt modelId="{F52E5F41-F421-405F-9466-D88EDAE0CAB9}" type="pres">
      <dgm:prSet presAssocID="{38B18B7A-C18A-4CEC-8F56-83B17C378F2A}" presName="parentLin" presStyleCnt="0"/>
      <dgm:spPr/>
    </dgm:pt>
    <dgm:pt modelId="{AE2D5969-7060-4F4F-BDC7-D8AFED469C93}" type="pres">
      <dgm:prSet presAssocID="{38B18B7A-C18A-4CEC-8F56-83B17C378F2A}" presName="parentLeftMargin" presStyleLbl="node1" presStyleIdx="0" presStyleCnt="4"/>
      <dgm:spPr/>
    </dgm:pt>
    <dgm:pt modelId="{D46D11A4-1041-40F8-87B8-DED0F54BFFE0}" type="pres">
      <dgm:prSet presAssocID="{38B18B7A-C18A-4CEC-8F56-83B17C378F2A}" presName="parentText" presStyleLbl="node1" presStyleIdx="1" presStyleCnt="4" custScaleX="23849">
        <dgm:presLayoutVars>
          <dgm:chMax val="0"/>
          <dgm:bulletEnabled val="1"/>
        </dgm:presLayoutVars>
      </dgm:prSet>
      <dgm:spPr/>
    </dgm:pt>
    <dgm:pt modelId="{2BA51C5C-7EEC-46E1-8013-46859BF0B555}" type="pres">
      <dgm:prSet presAssocID="{38B18B7A-C18A-4CEC-8F56-83B17C378F2A}" presName="negativeSpace" presStyleCnt="0"/>
      <dgm:spPr/>
    </dgm:pt>
    <dgm:pt modelId="{AC17E7DA-7560-4724-BCFA-1252E788EF52}" type="pres">
      <dgm:prSet presAssocID="{38B18B7A-C18A-4CEC-8F56-83B17C378F2A}" presName="childText" presStyleLbl="conFgAcc1" presStyleIdx="1" presStyleCnt="4">
        <dgm:presLayoutVars>
          <dgm:bulletEnabled val="1"/>
        </dgm:presLayoutVars>
      </dgm:prSet>
      <dgm:spPr>
        <a:noFill/>
      </dgm:spPr>
    </dgm:pt>
    <dgm:pt modelId="{B989ABBA-8EB4-4715-99AC-CFE7080BEBF3}" type="pres">
      <dgm:prSet presAssocID="{BD5A2529-180F-4559-943A-820346D0FA3E}" presName="spaceBetweenRectangles" presStyleCnt="0"/>
      <dgm:spPr/>
    </dgm:pt>
    <dgm:pt modelId="{DF63FF5E-1155-4286-96D3-7227196AC7C0}" type="pres">
      <dgm:prSet presAssocID="{F19BD321-861F-4CDF-A7C5-EDC8F2139136}" presName="parentLin" presStyleCnt="0"/>
      <dgm:spPr/>
    </dgm:pt>
    <dgm:pt modelId="{61363915-A73B-4769-92D9-B6081667EDDA}" type="pres">
      <dgm:prSet presAssocID="{F19BD321-861F-4CDF-A7C5-EDC8F2139136}" presName="parentLeftMargin" presStyleLbl="node1" presStyleIdx="1" presStyleCnt="4"/>
      <dgm:spPr/>
    </dgm:pt>
    <dgm:pt modelId="{5EF8F3E0-1B48-49A0-9F4F-61E8378211C6}" type="pres">
      <dgm:prSet presAssocID="{F19BD321-861F-4CDF-A7C5-EDC8F2139136}" presName="parentText" presStyleLbl="node1" presStyleIdx="2" presStyleCnt="4" custScaleX="23849">
        <dgm:presLayoutVars>
          <dgm:chMax val="0"/>
          <dgm:bulletEnabled val="1"/>
        </dgm:presLayoutVars>
      </dgm:prSet>
      <dgm:spPr/>
    </dgm:pt>
    <dgm:pt modelId="{0E80BEAB-2F25-47BA-955B-99652DF47E5C}" type="pres">
      <dgm:prSet presAssocID="{F19BD321-861F-4CDF-A7C5-EDC8F2139136}" presName="negativeSpace" presStyleCnt="0"/>
      <dgm:spPr/>
    </dgm:pt>
    <dgm:pt modelId="{E1A49483-BF5E-468C-8E26-DD348C44E747}" type="pres">
      <dgm:prSet presAssocID="{F19BD321-861F-4CDF-A7C5-EDC8F2139136}" presName="childText" presStyleLbl="conFgAcc1" presStyleIdx="2" presStyleCnt="4">
        <dgm:presLayoutVars>
          <dgm:bulletEnabled val="1"/>
        </dgm:presLayoutVars>
      </dgm:prSet>
      <dgm:spPr>
        <a:noFill/>
      </dgm:spPr>
    </dgm:pt>
    <dgm:pt modelId="{246B9738-B873-4B50-92FB-F2E693926B7F}" type="pres">
      <dgm:prSet presAssocID="{F843B5E1-E495-48F6-9395-DD92972162C8}" presName="spaceBetweenRectangles" presStyleCnt="0"/>
      <dgm:spPr/>
    </dgm:pt>
    <dgm:pt modelId="{85DBF472-ABD4-4446-9BD4-2F5B40795732}" type="pres">
      <dgm:prSet presAssocID="{AA38C1B0-C116-4575-AD4E-E19B385471EC}" presName="parentLin" presStyleCnt="0"/>
      <dgm:spPr/>
    </dgm:pt>
    <dgm:pt modelId="{D4F69C28-9B6B-4D19-AD8B-6B369FAFBA40}" type="pres">
      <dgm:prSet presAssocID="{AA38C1B0-C116-4575-AD4E-E19B385471EC}" presName="parentLeftMargin" presStyleLbl="node1" presStyleIdx="2" presStyleCnt="4"/>
      <dgm:spPr/>
    </dgm:pt>
    <dgm:pt modelId="{624A369E-D60B-4A9C-9B15-3AC5DFD74FCB}" type="pres">
      <dgm:prSet presAssocID="{AA38C1B0-C116-4575-AD4E-E19B385471EC}" presName="parentText" presStyleLbl="node1" presStyleIdx="3" presStyleCnt="4" custScaleX="23849">
        <dgm:presLayoutVars>
          <dgm:chMax val="0"/>
          <dgm:bulletEnabled val="1"/>
        </dgm:presLayoutVars>
      </dgm:prSet>
      <dgm:spPr/>
    </dgm:pt>
    <dgm:pt modelId="{D9083D98-A7A6-4BF2-A0EC-8A16077FDAC5}" type="pres">
      <dgm:prSet presAssocID="{AA38C1B0-C116-4575-AD4E-E19B385471EC}" presName="negativeSpace" presStyleCnt="0"/>
      <dgm:spPr/>
    </dgm:pt>
    <dgm:pt modelId="{C444C758-E164-47F3-840F-DC4C1ABE7B85}" type="pres">
      <dgm:prSet presAssocID="{AA38C1B0-C116-4575-AD4E-E19B385471EC}" presName="childText" presStyleLbl="conFgAcc1" presStyleIdx="3" presStyleCnt="4">
        <dgm:presLayoutVars>
          <dgm:bulletEnabled val="1"/>
        </dgm:presLayoutVars>
      </dgm:prSet>
      <dgm:spPr>
        <a:noFill/>
      </dgm:spPr>
    </dgm:pt>
  </dgm:ptLst>
  <dgm:cxnLst>
    <dgm:cxn modelId="{887D5904-B292-434A-8FFC-71F3E027D4E4}" type="presOf" srcId="{50D51410-88C8-4050-9246-14A6A6FF9E7A}" destId="{01469CD5-8BA0-4EAC-9011-540CAE689AFD}" srcOrd="0" destOrd="0" presId="urn:microsoft.com/office/officeart/2005/8/layout/list1#1"/>
    <dgm:cxn modelId="{B0990805-3C7F-45F5-98AB-805BDAC7AEC7}" type="presOf" srcId="{F19BD321-861F-4CDF-A7C5-EDC8F2139136}" destId="{5EF8F3E0-1B48-49A0-9F4F-61E8378211C6}" srcOrd="1" destOrd="0" presId="urn:microsoft.com/office/officeart/2005/8/layout/list1#1"/>
    <dgm:cxn modelId="{0C381709-C287-4BCA-BE90-C780821CCC0C}" type="presOf" srcId="{38B18B7A-C18A-4CEC-8F56-83B17C378F2A}" destId="{AE2D5969-7060-4F4F-BDC7-D8AFED469C93}" srcOrd="0" destOrd="0" presId="urn:microsoft.com/office/officeart/2005/8/layout/list1#1"/>
    <dgm:cxn modelId="{7C7E515E-00A6-4F82-87E3-852D4282949C}" srcId="{DA8D5AE0-6FDC-455A-BDF3-926898FC4FD3}" destId="{82FD31EC-8703-4F75-A1C6-C90B5F48BA36}" srcOrd="0" destOrd="0" parTransId="{1DE9F69B-146E-41B0-983A-E47AA002C326}" sibTransId="{047C3118-5D94-4CB5-9C68-FCBEEA6BC1E5}"/>
    <dgm:cxn modelId="{0F80E388-0DF0-4B57-8A37-8642AE1E7726}" srcId="{DA8D5AE0-6FDC-455A-BDF3-926898FC4FD3}" destId="{38B18B7A-C18A-4CEC-8F56-83B17C378F2A}" srcOrd="1" destOrd="0" parTransId="{5F476B7E-7130-4F42-B73D-7CBF00403E0D}" sibTransId="{BD5A2529-180F-4559-943A-820346D0FA3E}"/>
    <dgm:cxn modelId="{EC442E8A-14E2-458D-AF8C-D505D1DC442A}" type="presOf" srcId="{38B18B7A-C18A-4CEC-8F56-83B17C378F2A}" destId="{D46D11A4-1041-40F8-87B8-DED0F54BFFE0}" srcOrd="1" destOrd="0" presId="urn:microsoft.com/office/officeart/2005/8/layout/list1#1"/>
    <dgm:cxn modelId="{2E5B9094-7150-4871-B2D7-DFFB90F9BC5A}" srcId="{DA8D5AE0-6FDC-455A-BDF3-926898FC4FD3}" destId="{F19BD321-861F-4CDF-A7C5-EDC8F2139136}" srcOrd="2" destOrd="0" parTransId="{F6D287F2-515A-4383-B2D2-93BC920DBE74}" sibTransId="{F843B5E1-E495-48F6-9395-DD92972162C8}"/>
    <dgm:cxn modelId="{010F6C9F-FE1F-4374-A9FB-6493AF0576E4}" type="presOf" srcId="{82FD31EC-8703-4F75-A1C6-C90B5F48BA36}" destId="{362B8515-7DBC-409E-8373-5337BA133457}" srcOrd="0" destOrd="0" presId="urn:microsoft.com/office/officeart/2005/8/layout/list1#1"/>
    <dgm:cxn modelId="{8B7456A1-D7FE-4EB9-BBC1-4ED5E06EE4E8}" type="presOf" srcId="{AA38C1B0-C116-4575-AD4E-E19B385471EC}" destId="{624A369E-D60B-4A9C-9B15-3AC5DFD74FCB}" srcOrd="1" destOrd="0" presId="urn:microsoft.com/office/officeart/2005/8/layout/list1#1"/>
    <dgm:cxn modelId="{E5A580A5-9CC6-4A9A-8D82-C92BE2B1B730}" type="presOf" srcId="{DA8D5AE0-6FDC-455A-BDF3-926898FC4FD3}" destId="{4F0F7466-FD60-4F58-959D-CF69464AD31F}" srcOrd="0" destOrd="0" presId="urn:microsoft.com/office/officeart/2005/8/layout/list1#1"/>
    <dgm:cxn modelId="{D5924AAB-C30F-4F2E-A618-1E6067E075D2}" type="presOf" srcId="{AA38C1B0-C116-4575-AD4E-E19B385471EC}" destId="{D4F69C28-9B6B-4D19-AD8B-6B369FAFBA40}" srcOrd="0" destOrd="0" presId="urn:microsoft.com/office/officeart/2005/8/layout/list1#1"/>
    <dgm:cxn modelId="{51520CB6-8FE1-4F83-A503-E9C4984D3DB6}" srcId="{82FD31EC-8703-4F75-A1C6-C90B5F48BA36}" destId="{50D51410-88C8-4050-9246-14A6A6FF9E7A}" srcOrd="0" destOrd="0" parTransId="{90335D44-AEEF-46E7-8549-742A7D3D08AD}" sibTransId="{F4A0E0D3-FEB0-4F92-AC86-2CD0E9210284}"/>
    <dgm:cxn modelId="{30B918C2-FB50-42AB-A2AD-B8C414CA1463}" type="presOf" srcId="{F19BD321-861F-4CDF-A7C5-EDC8F2139136}" destId="{61363915-A73B-4769-92D9-B6081667EDDA}" srcOrd="0" destOrd="0" presId="urn:microsoft.com/office/officeart/2005/8/layout/list1#1"/>
    <dgm:cxn modelId="{309030CA-D0A2-4C78-B060-D927C246F4DB}" srcId="{DA8D5AE0-6FDC-455A-BDF3-926898FC4FD3}" destId="{AA38C1B0-C116-4575-AD4E-E19B385471EC}" srcOrd="3" destOrd="0" parTransId="{1BB5CB25-1EAA-4A98-A6C3-AE5560CB132B}" sibTransId="{578DB127-17E4-4915-B4FB-F39110268E7D}"/>
    <dgm:cxn modelId="{18F9C1D6-2A4A-41D2-865F-D73ACD729460}" type="presOf" srcId="{82FD31EC-8703-4F75-A1C6-C90B5F48BA36}" destId="{70978F3A-7CD9-48A3-9716-B3C8DE94A349}" srcOrd="1" destOrd="0" presId="urn:microsoft.com/office/officeart/2005/8/layout/list1#1"/>
    <dgm:cxn modelId="{EB9BB071-5C79-4EB3-AD4F-794779581B07}" type="presParOf" srcId="{4F0F7466-FD60-4F58-959D-CF69464AD31F}" destId="{BA43F28B-1C88-4188-8F22-82FE0AAE672E}" srcOrd="0" destOrd="0" presId="urn:microsoft.com/office/officeart/2005/8/layout/list1#1"/>
    <dgm:cxn modelId="{189A0C9B-690B-49B5-BBFF-8684CD254190}" type="presParOf" srcId="{BA43F28B-1C88-4188-8F22-82FE0AAE672E}" destId="{362B8515-7DBC-409E-8373-5337BA133457}" srcOrd="0" destOrd="0" presId="urn:microsoft.com/office/officeart/2005/8/layout/list1#1"/>
    <dgm:cxn modelId="{71AB8178-CDAE-4F25-B2A5-135BB0B8B14F}" type="presParOf" srcId="{BA43F28B-1C88-4188-8F22-82FE0AAE672E}" destId="{70978F3A-7CD9-48A3-9716-B3C8DE94A349}" srcOrd="1" destOrd="0" presId="urn:microsoft.com/office/officeart/2005/8/layout/list1#1"/>
    <dgm:cxn modelId="{3DEBFD6E-6B3F-477F-841B-18DCDF360155}" type="presParOf" srcId="{4F0F7466-FD60-4F58-959D-CF69464AD31F}" destId="{3B214FAA-6B49-4E37-B204-72ADC6296FAC}" srcOrd="1" destOrd="0" presId="urn:microsoft.com/office/officeart/2005/8/layout/list1#1"/>
    <dgm:cxn modelId="{371F27D5-6248-4A87-B65A-0F039D434BAC}" type="presParOf" srcId="{4F0F7466-FD60-4F58-959D-CF69464AD31F}" destId="{01469CD5-8BA0-4EAC-9011-540CAE689AFD}" srcOrd="2" destOrd="0" presId="urn:microsoft.com/office/officeart/2005/8/layout/list1#1"/>
    <dgm:cxn modelId="{067DE9D6-52B5-4FB9-B331-64B1E326140E}" type="presParOf" srcId="{4F0F7466-FD60-4F58-959D-CF69464AD31F}" destId="{9C4E3481-C114-47FF-A3C7-F0048F585C1C}" srcOrd="3" destOrd="0" presId="urn:microsoft.com/office/officeart/2005/8/layout/list1#1"/>
    <dgm:cxn modelId="{09649A58-705E-4152-B959-AAB2D1C5427F}" type="presParOf" srcId="{4F0F7466-FD60-4F58-959D-CF69464AD31F}" destId="{F52E5F41-F421-405F-9466-D88EDAE0CAB9}" srcOrd="4" destOrd="0" presId="urn:microsoft.com/office/officeart/2005/8/layout/list1#1"/>
    <dgm:cxn modelId="{AA0C60E3-4FC9-4428-91CB-F9648CDB52CD}" type="presParOf" srcId="{F52E5F41-F421-405F-9466-D88EDAE0CAB9}" destId="{AE2D5969-7060-4F4F-BDC7-D8AFED469C93}" srcOrd="0" destOrd="0" presId="urn:microsoft.com/office/officeart/2005/8/layout/list1#1"/>
    <dgm:cxn modelId="{143F25FE-0A0F-4B76-B12E-D684AFD56D5C}" type="presParOf" srcId="{F52E5F41-F421-405F-9466-D88EDAE0CAB9}" destId="{D46D11A4-1041-40F8-87B8-DED0F54BFFE0}" srcOrd="1" destOrd="0" presId="urn:microsoft.com/office/officeart/2005/8/layout/list1#1"/>
    <dgm:cxn modelId="{A710F9CD-EB5E-42AE-AEDF-314BB98245A8}" type="presParOf" srcId="{4F0F7466-FD60-4F58-959D-CF69464AD31F}" destId="{2BA51C5C-7EEC-46E1-8013-46859BF0B555}" srcOrd="5" destOrd="0" presId="urn:microsoft.com/office/officeart/2005/8/layout/list1#1"/>
    <dgm:cxn modelId="{B69333D2-6B8E-4846-AC10-F51A401F4796}" type="presParOf" srcId="{4F0F7466-FD60-4F58-959D-CF69464AD31F}" destId="{AC17E7DA-7560-4724-BCFA-1252E788EF52}" srcOrd="6" destOrd="0" presId="urn:microsoft.com/office/officeart/2005/8/layout/list1#1"/>
    <dgm:cxn modelId="{E17AFD2A-2D39-4D49-B45C-DE5E75EC2FDB}" type="presParOf" srcId="{4F0F7466-FD60-4F58-959D-CF69464AD31F}" destId="{B989ABBA-8EB4-4715-99AC-CFE7080BEBF3}" srcOrd="7" destOrd="0" presId="urn:microsoft.com/office/officeart/2005/8/layout/list1#1"/>
    <dgm:cxn modelId="{2E71E24F-42AC-45B0-83DE-C347A00E285C}" type="presParOf" srcId="{4F0F7466-FD60-4F58-959D-CF69464AD31F}" destId="{DF63FF5E-1155-4286-96D3-7227196AC7C0}" srcOrd="8" destOrd="0" presId="urn:microsoft.com/office/officeart/2005/8/layout/list1#1"/>
    <dgm:cxn modelId="{ECF0B5CA-5690-442D-A956-70DF7F08613A}" type="presParOf" srcId="{DF63FF5E-1155-4286-96D3-7227196AC7C0}" destId="{61363915-A73B-4769-92D9-B6081667EDDA}" srcOrd="0" destOrd="0" presId="urn:microsoft.com/office/officeart/2005/8/layout/list1#1"/>
    <dgm:cxn modelId="{461E6C33-D590-4C87-85F6-B41FCE57BCF9}" type="presParOf" srcId="{DF63FF5E-1155-4286-96D3-7227196AC7C0}" destId="{5EF8F3E0-1B48-49A0-9F4F-61E8378211C6}" srcOrd="1" destOrd="0" presId="urn:microsoft.com/office/officeart/2005/8/layout/list1#1"/>
    <dgm:cxn modelId="{A31C8999-AE6C-4C8A-867B-4FCC133233B6}" type="presParOf" srcId="{4F0F7466-FD60-4F58-959D-CF69464AD31F}" destId="{0E80BEAB-2F25-47BA-955B-99652DF47E5C}" srcOrd="9" destOrd="0" presId="urn:microsoft.com/office/officeart/2005/8/layout/list1#1"/>
    <dgm:cxn modelId="{17A0216C-0630-4C1F-B06A-4B541DC01A97}" type="presParOf" srcId="{4F0F7466-FD60-4F58-959D-CF69464AD31F}" destId="{E1A49483-BF5E-468C-8E26-DD348C44E747}" srcOrd="10" destOrd="0" presId="urn:microsoft.com/office/officeart/2005/8/layout/list1#1"/>
    <dgm:cxn modelId="{2DB863FF-DA28-446E-87B0-89F7D28EA6FB}" type="presParOf" srcId="{4F0F7466-FD60-4F58-959D-CF69464AD31F}" destId="{246B9738-B873-4B50-92FB-F2E693926B7F}" srcOrd="11" destOrd="0" presId="urn:microsoft.com/office/officeart/2005/8/layout/list1#1"/>
    <dgm:cxn modelId="{6BA98A98-0021-4ED4-B9DD-BBB1EDFA41EC}" type="presParOf" srcId="{4F0F7466-FD60-4F58-959D-CF69464AD31F}" destId="{85DBF472-ABD4-4446-9BD4-2F5B40795732}" srcOrd="12" destOrd="0" presId="urn:microsoft.com/office/officeart/2005/8/layout/list1#1"/>
    <dgm:cxn modelId="{612879DE-A2F9-415F-A50C-AA8C715FF5DA}" type="presParOf" srcId="{85DBF472-ABD4-4446-9BD4-2F5B40795732}" destId="{D4F69C28-9B6B-4D19-AD8B-6B369FAFBA40}" srcOrd="0" destOrd="0" presId="urn:microsoft.com/office/officeart/2005/8/layout/list1#1"/>
    <dgm:cxn modelId="{8D598EEF-9E81-4695-9B18-E353A0921E94}" type="presParOf" srcId="{85DBF472-ABD4-4446-9BD4-2F5B40795732}" destId="{624A369E-D60B-4A9C-9B15-3AC5DFD74FCB}" srcOrd="1" destOrd="0" presId="urn:microsoft.com/office/officeart/2005/8/layout/list1#1"/>
    <dgm:cxn modelId="{94B5BA54-E32D-4A35-B74A-359B80B4545A}" type="presParOf" srcId="{4F0F7466-FD60-4F58-959D-CF69464AD31F}" destId="{D9083D98-A7A6-4BF2-A0EC-8A16077FDAC5}" srcOrd="13" destOrd="0" presId="urn:microsoft.com/office/officeart/2005/8/layout/list1#1"/>
    <dgm:cxn modelId="{18E1CCCF-7EC6-4452-85EF-5D59182E3A1E}" type="presParOf" srcId="{4F0F7466-FD60-4F58-959D-CF69464AD31F}" destId="{C444C758-E164-47F3-840F-DC4C1ABE7B85}" srcOrd="14"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7A3D3-61CC-473E-9940-9772BA7BED1D}"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B1241BBA-3B89-4412-8AB9-85EE71F8DD7E}">
      <dgm:prSet phldrT="[文本]" custT="1"/>
      <dgm:spPr/>
      <dgm:t>
        <a:bodyPr/>
        <a:lstStyle/>
        <a:p>
          <a:r>
            <a:rPr lang="zh-CN" altLang="en-US" sz="2800" dirty="0"/>
            <a:t>协同过滤算法</a:t>
          </a:r>
        </a:p>
      </dgm:t>
    </dgm:pt>
    <dgm:pt modelId="{D5E14F8B-15AD-41ED-8BE5-2B1116F3EBDE}" cxnId="{B229BA91-1E5F-4901-96CE-E6D70EA4273D}" type="parTrans">
      <dgm:prSet/>
      <dgm:spPr/>
      <dgm:t>
        <a:bodyPr/>
        <a:lstStyle/>
        <a:p>
          <a:endParaRPr lang="zh-CN" altLang="en-US"/>
        </a:p>
      </dgm:t>
    </dgm:pt>
    <dgm:pt modelId="{C464244F-AF30-4EEB-92B5-560D3A5AD263}" cxnId="{B229BA91-1E5F-4901-96CE-E6D70EA4273D}" type="sibTrans">
      <dgm:prSet/>
      <dgm:spPr/>
      <dgm:t>
        <a:bodyPr/>
        <a:lstStyle/>
        <a:p>
          <a:endParaRPr lang="zh-CN" altLang="en-US"/>
        </a:p>
      </dgm:t>
    </dgm:pt>
    <dgm:pt modelId="{8D148726-3E75-4974-9FAF-E0AABDCAC7E9}">
      <dgm:prSet phldrT="[文本]" custT="1"/>
      <dgm:spPr/>
      <dgm:t>
        <a:bodyPr/>
        <a:lstStyle/>
        <a:p>
          <a:r>
            <a:rPr lang="zh-CN" altLang="en-US" sz="1800" dirty="0"/>
            <a:t>基于物品</a:t>
          </a:r>
          <a:endParaRPr lang="en-US" altLang="zh-CN" sz="1800" dirty="0"/>
        </a:p>
        <a:p>
          <a:r>
            <a:rPr lang="zh-CN" altLang="en-US" sz="1800" dirty="0"/>
            <a:t>协同过滤算法</a:t>
          </a:r>
        </a:p>
      </dgm:t>
    </dgm:pt>
    <dgm:pt modelId="{AD89C4BC-1DC5-4282-A459-190D42E68885}" cxnId="{DC2586D8-58EB-4756-B4E2-13221AA5199C}" type="parTrans">
      <dgm:prSet/>
      <dgm:spPr/>
      <dgm:t>
        <a:bodyPr/>
        <a:lstStyle/>
        <a:p>
          <a:endParaRPr lang="zh-CN" altLang="en-US"/>
        </a:p>
      </dgm:t>
    </dgm:pt>
    <dgm:pt modelId="{3ACB4428-256F-445A-849E-0E8A0093F726}" cxnId="{DC2586D8-58EB-4756-B4E2-13221AA5199C}" type="sibTrans">
      <dgm:prSet/>
      <dgm:spPr/>
      <dgm:t>
        <a:bodyPr/>
        <a:lstStyle/>
        <a:p>
          <a:endParaRPr lang="zh-CN" altLang="en-US"/>
        </a:p>
      </dgm:t>
    </dgm:pt>
    <dgm:pt modelId="{78351D1A-2EA6-4D5E-834F-9EED3855B647}">
      <dgm:prSet phldrT="[文本]" custT="1"/>
      <dgm:spPr/>
      <dgm:t>
        <a:bodyPr/>
        <a:lstStyle/>
        <a:p>
          <a:r>
            <a:rPr lang="zh-CN" altLang="zh-CN" sz="2000" dirty="0"/>
            <a:t>基于</a:t>
          </a:r>
          <a:r>
            <a:rPr lang="en-US" altLang="zh-CN" sz="2000" dirty="0"/>
            <a:t>ALS</a:t>
          </a:r>
        </a:p>
        <a:p>
          <a:r>
            <a:rPr lang="zh-CN" altLang="zh-CN" sz="2000" dirty="0"/>
            <a:t>矩阵分解算法</a:t>
          </a:r>
          <a:endParaRPr lang="zh-CN" altLang="en-US" sz="2000" dirty="0"/>
        </a:p>
      </dgm:t>
    </dgm:pt>
    <dgm:pt modelId="{52C7FDFF-F4D2-4A9C-8861-4A733783EEA8}" cxnId="{349AFB04-14D5-4D9E-88F4-F0A95EFF6162}" type="parTrans">
      <dgm:prSet/>
      <dgm:spPr/>
      <dgm:t>
        <a:bodyPr/>
        <a:lstStyle/>
        <a:p>
          <a:endParaRPr lang="zh-CN" altLang="en-US"/>
        </a:p>
      </dgm:t>
    </dgm:pt>
    <dgm:pt modelId="{C126A4C4-01A5-4EAF-9538-EC8D97D80D63}" cxnId="{349AFB04-14D5-4D9E-88F4-F0A95EFF6162}" type="sibTrans">
      <dgm:prSet/>
      <dgm:spPr/>
      <dgm:t>
        <a:bodyPr/>
        <a:lstStyle/>
        <a:p>
          <a:endParaRPr lang="zh-CN" altLang="en-US"/>
        </a:p>
      </dgm:t>
    </dgm:pt>
    <dgm:pt modelId="{2D5DBDC3-FBEF-44BE-B848-57C773CB3CB4}" type="pres">
      <dgm:prSet presAssocID="{75F7A3D3-61CC-473E-9940-9772BA7BED1D}" presName="Name0" presStyleCnt="0">
        <dgm:presLayoutVars>
          <dgm:orgChart val="1"/>
          <dgm:chPref val="1"/>
          <dgm:dir/>
          <dgm:animOne val="branch"/>
          <dgm:animLvl val="lvl"/>
          <dgm:resizeHandles/>
        </dgm:presLayoutVars>
      </dgm:prSet>
      <dgm:spPr/>
    </dgm:pt>
    <dgm:pt modelId="{BFB61F0A-7591-4A79-8AF3-7813DB272444}" type="pres">
      <dgm:prSet presAssocID="{B1241BBA-3B89-4412-8AB9-85EE71F8DD7E}" presName="hierRoot1" presStyleCnt="0">
        <dgm:presLayoutVars>
          <dgm:hierBranch val="init"/>
        </dgm:presLayoutVars>
      </dgm:prSet>
      <dgm:spPr/>
    </dgm:pt>
    <dgm:pt modelId="{960C77CF-C6A8-4344-B212-D6DF800278D1}" type="pres">
      <dgm:prSet presAssocID="{B1241BBA-3B89-4412-8AB9-85EE71F8DD7E}" presName="rootComposite1" presStyleCnt="0"/>
      <dgm:spPr/>
    </dgm:pt>
    <dgm:pt modelId="{8BFC501E-8F46-4065-9C5E-255DF68B98D8}" type="pres">
      <dgm:prSet presAssocID="{B1241BBA-3B89-4412-8AB9-85EE71F8DD7E}" presName="rootText1" presStyleLbl="alignAcc1" presStyleIdx="0" presStyleCnt="0">
        <dgm:presLayoutVars>
          <dgm:chPref val="3"/>
        </dgm:presLayoutVars>
      </dgm:prSet>
      <dgm:spPr/>
    </dgm:pt>
    <dgm:pt modelId="{FBD85F8B-49D7-4646-8484-EED8EB7700B4}" type="pres">
      <dgm:prSet presAssocID="{B1241BBA-3B89-4412-8AB9-85EE71F8DD7E}" presName="topArc1" presStyleLbl="parChTrans1D1" presStyleIdx="0" presStyleCnt="6"/>
      <dgm:spPr/>
    </dgm:pt>
    <dgm:pt modelId="{2F8FD379-9511-49EF-B785-92111E883CDD}" type="pres">
      <dgm:prSet presAssocID="{B1241BBA-3B89-4412-8AB9-85EE71F8DD7E}" presName="bottomArc1" presStyleLbl="parChTrans1D1" presStyleIdx="1" presStyleCnt="6"/>
      <dgm:spPr/>
    </dgm:pt>
    <dgm:pt modelId="{D59040C3-6E25-4ACA-9ADD-C5BE7E4F350C}" type="pres">
      <dgm:prSet presAssocID="{B1241BBA-3B89-4412-8AB9-85EE71F8DD7E}" presName="topConnNode1" presStyleLbl="node1" presStyleIdx="0" presStyleCnt="0"/>
      <dgm:spPr/>
    </dgm:pt>
    <dgm:pt modelId="{6E70EBBD-561F-44F6-9291-D876E400EDCA}" type="pres">
      <dgm:prSet presAssocID="{B1241BBA-3B89-4412-8AB9-85EE71F8DD7E}" presName="hierChild2" presStyleCnt="0"/>
      <dgm:spPr/>
    </dgm:pt>
    <dgm:pt modelId="{2343CCF4-5951-4604-B370-CD5E682CB5CF}" type="pres">
      <dgm:prSet presAssocID="{AD89C4BC-1DC5-4282-A459-190D42E68885}" presName="Name28" presStyleLbl="parChTrans1D2" presStyleIdx="0" presStyleCnt="2"/>
      <dgm:spPr/>
    </dgm:pt>
    <dgm:pt modelId="{5D3BC8E2-0969-41ED-B6C6-BE2AE2C3ECA3}" type="pres">
      <dgm:prSet presAssocID="{8D148726-3E75-4974-9FAF-E0AABDCAC7E9}" presName="hierRoot2" presStyleCnt="0">
        <dgm:presLayoutVars>
          <dgm:hierBranch val="init"/>
        </dgm:presLayoutVars>
      </dgm:prSet>
      <dgm:spPr/>
    </dgm:pt>
    <dgm:pt modelId="{F0CB9DD6-666E-484A-8613-57D093FD187A}" type="pres">
      <dgm:prSet presAssocID="{8D148726-3E75-4974-9FAF-E0AABDCAC7E9}" presName="rootComposite2" presStyleCnt="0"/>
      <dgm:spPr/>
    </dgm:pt>
    <dgm:pt modelId="{FE8C9182-0BC6-432E-96D6-75A31E2DD154}" type="pres">
      <dgm:prSet presAssocID="{8D148726-3E75-4974-9FAF-E0AABDCAC7E9}" presName="rootText2" presStyleLbl="alignAcc1" presStyleIdx="0" presStyleCnt="0">
        <dgm:presLayoutVars>
          <dgm:chPref val="3"/>
        </dgm:presLayoutVars>
      </dgm:prSet>
      <dgm:spPr/>
    </dgm:pt>
    <dgm:pt modelId="{A37F61E7-1682-4480-A63E-A639190F95D2}" type="pres">
      <dgm:prSet presAssocID="{8D148726-3E75-4974-9FAF-E0AABDCAC7E9}" presName="topArc2" presStyleLbl="parChTrans1D1" presStyleIdx="2" presStyleCnt="6"/>
      <dgm:spPr/>
    </dgm:pt>
    <dgm:pt modelId="{D3DFA058-E6DF-4C2E-B9F0-B924E09853E7}" type="pres">
      <dgm:prSet presAssocID="{8D148726-3E75-4974-9FAF-E0AABDCAC7E9}" presName="bottomArc2" presStyleLbl="parChTrans1D1" presStyleIdx="3" presStyleCnt="6"/>
      <dgm:spPr/>
    </dgm:pt>
    <dgm:pt modelId="{B4F8F00D-AF6B-4606-B03A-D53DC8464912}" type="pres">
      <dgm:prSet presAssocID="{8D148726-3E75-4974-9FAF-E0AABDCAC7E9}" presName="topConnNode2" presStyleLbl="node2" presStyleIdx="0" presStyleCnt="0"/>
      <dgm:spPr/>
    </dgm:pt>
    <dgm:pt modelId="{F9C293FE-5801-4B89-815B-E9B2F86C4094}" type="pres">
      <dgm:prSet presAssocID="{8D148726-3E75-4974-9FAF-E0AABDCAC7E9}" presName="hierChild4" presStyleCnt="0"/>
      <dgm:spPr/>
    </dgm:pt>
    <dgm:pt modelId="{610EEDD8-C6BD-434D-9033-EC6B5A05454A}" type="pres">
      <dgm:prSet presAssocID="{8D148726-3E75-4974-9FAF-E0AABDCAC7E9}" presName="hierChild5" presStyleCnt="0"/>
      <dgm:spPr/>
    </dgm:pt>
    <dgm:pt modelId="{5A4F4EB7-CC35-4B5B-BB3D-A1004CE82354}" type="pres">
      <dgm:prSet presAssocID="{52C7FDFF-F4D2-4A9C-8861-4A733783EEA8}" presName="Name28" presStyleLbl="parChTrans1D2" presStyleIdx="1" presStyleCnt="2"/>
      <dgm:spPr/>
    </dgm:pt>
    <dgm:pt modelId="{77DC4DFB-EF21-4D21-A9B5-29FC7CC50E74}" type="pres">
      <dgm:prSet presAssocID="{78351D1A-2EA6-4D5E-834F-9EED3855B647}" presName="hierRoot2" presStyleCnt="0">
        <dgm:presLayoutVars>
          <dgm:hierBranch val="init"/>
        </dgm:presLayoutVars>
      </dgm:prSet>
      <dgm:spPr/>
    </dgm:pt>
    <dgm:pt modelId="{A1D5C85C-6C84-487A-AC06-3141A46CACBA}" type="pres">
      <dgm:prSet presAssocID="{78351D1A-2EA6-4D5E-834F-9EED3855B647}" presName="rootComposite2" presStyleCnt="0"/>
      <dgm:spPr/>
    </dgm:pt>
    <dgm:pt modelId="{B7D525FB-E9B2-4262-A159-77F9778267FB}" type="pres">
      <dgm:prSet presAssocID="{78351D1A-2EA6-4D5E-834F-9EED3855B647}" presName="rootText2" presStyleLbl="alignAcc1" presStyleIdx="0" presStyleCnt="0">
        <dgm:presLayoutVars>
          <dgm:chPref val="3"/>
        </dgm:presLayoutVars>
      </dgm:prSet>
      <dgm:spPr/>
    </dgm:pt>
    <dgm:pt modelId="{619F25F1-3924-4523-B036-E48361A0E714}" type="pres">
      <dgm:prSet presAssocID="{78351D1A-2EA6-4D5E-834F-9EED3855B647}" presName="topArc2" presStyleLbl="parChTrans1D1" presStyleIdx="4" presStyleCnt="6"/>
      <dgm:spPr/>
    </dgm:pt>
    <dgm:pt modelId="{00F80624-B6A6-485A-8960-42E6A8135DD5}" type="pres">
      <dgm:prSet presAssocID="{78351D1A-2EA6-4D5E-834F-9EED3855B647}" presName="bottomArc2" presStyleLbl="parChTrans1D1" presStyleIdx="5" presStyleCnt="6"/>
      <dgm:spPr/>
    </dgm:pt>
    <dgm:pt modelId="{F1784B80-30C2-47B1-A3FF-24C8FDB6ADB2}" type="pres">
      <dgm:prSet presAssocID="{78351D1A-2EA6-4D5E-834F-9EED3855B647}" presName="topConnNode2" presStyleLbl="node2" presStyleIdx="0" presStyleCnt="0"/>
      <dgm:spPr/>
    </dgm:pt>
    <dgm:pt modelId="{FA09AE9C-7E97-401C-BF3F-F47A576AF351}" type="pres">
      <dgm:prSet presAssocID="{78351D1A-2EA6-4D5E-834F-9EED3855B647}" presName="hierChild4" presStyleCnt="0"/>
      <dgm:spPr/>
    </dgm:pt>
    <dgm:pt modelId="{AC443A1B-2539-4002-911D-D97CC755DB8F}" type="pres">
      <dgm:prSet presAssocID="{78351D1A-2EA6-4D5E-834F-9EED3855B647}" presName="hierChild5" presStyleCnt="0"/>
      <dgm:spPr/>
    </dgm:pt>
    <dgm:pt modelId="{B01CE9FF-45B3-48B0-9AE9-2134E815160E}" type="pres">
      <dgm:prSet presAssocID="{B1241BBA-3B89-4412-8AB9-85EE71F8DD7E}" presName="hierChild3" presStyleCnt="0"/>
      <dgm:spPr/>
    </dgm:pt>
  </dgm:ptLst>
  <dgm:cxnLst>
    <dgm:cxn modelId="{349AFB04-14D5-4D9E-88F4-F0A95EFF6162}" srcId="{B1241BBA-3B89-4412-8AB9-85EE71F8DD7E}" destId="{78351D1A-2EA6-4D5E-834F-9EED3855B647}" srcOrd="1" destOrd="0" parTransId="{52C7FDFF-F4D2-4A9C-8861-4A733783EEA8}" sibTransId="{C126A4C4-01A5-4EAF-9538-EC8D97D80D63}"/>
    <dgm:cxn modelId="{DBB6BC09-F64B-41F6-89C9-05D438E43100}" type="presOf" srcId="{B1241BBA-3B89-4412-8AB9-85EE71F8DD7E}" destId="{8BFC501E-8F46-4065-9C5E-255DF68B98D8}" srcOrd="0" destOrd="0" presId="urn:microsoft.com/office/officeart/2008/layout/HalfCircleOrganizationChart"/>
    <dgm:cxn modelId="{4C95E437-4193-4CA1-91BD-3E24103A92C3}" type="presOf" srcId="{78351D1A-2EA6-4D5E-834F-9EED3855B647}" destId="{B7D525FB-E9B2-4262-A159-77F9778267FB}" srcOrd="0" destOrd="0" presId="urn:microsoft.com/office/officeart/2008/layout/HalfCircleOrganizationChart"/>
    <dgm:cxn modelId="{77402D68-C149-4EA6-BD80-C6A50A9BF7C4}" type="presOf" srcId="{B1241BBA-3B89-4412-8AB9-85EE71F8DD7E}" destId="{D59040C3-6E25-4ACA-9ADD-C5BE7E4F350C}" srcOrd="1" destOrd="0" presId="urn:microsoft.com/office/officeart/2008/layout/HalfCircleOrganizationChart"/>
    <dgm:cxn modelId="{81D21B7A-8CA7-470C-BF2B-A585CA81761E}" type="presOf" srcId="{75F7A3D3-61CC-473E-9940-9772BA7BED1D}" destId="{2D5DBDC3-FBEF-44BE-B848-57C773CB3CB4}" srcOrd="0" destOrd="0" presId="urn:microsoft.com/office/officeart/2008/layout/HalfCircleOrganizationChart"/>
    <dgm:cxn modelId="{B229BA91-1E5F-4901-96CE-E6D70EA4273D}" srcId="{75F7A3D3-61CC-473E-9940-9772BA7BED1D}" destId="{B1241BBA-3B89-4412-8AB9-85EE71F8DD7E}" srcOrd="0" destOrd="0" parTransId="{D5E14F8B-15AD-41ED-8BE5-2B1116F3EBDE}" sibTransId="{C464244F-AF30-4EEB-92B5-560D3A5AD263}"/>
    <dgm:cxn modelId="{B178ECB2-F96A-49D7-A68A-3D5976356CD7}" type="presOf" srcId="{52C7FDFF-F4D2-4A9C-8861-4A733783EEA8}" destId="{5A4F4EB7-CC35-4B5B-BB3D-A1004CE82354}" srcOrd="0" destOrd="0" presId="urn:microsoft.com/office/officeart/2008/layout/HalfCircleOrganizationChart"/>
    <dgm:cxn modelId="{BB2E31B7-9C94-4481-B128-B369380FDC7F}" type="presOf" srcId="{78351D1A-2EA6-4D5E-834F-9EED3855B647}" destId="{F1784B80-30C2-47B1-A3FF-24C8FDB6ADB2}" srcOrd="1" destOrd="0" presId="urn:microsoft.com/office/officeart/2008/layout/HalfCircleOrganizationChart"/>
    <dgm:cxn modelId="{A703A6B8-8F9B-462C-AEE2-4A845CD9EC5B}" type="presOf" srcId="{AD89C4BC-1DC5-4282-A459-190D42E68885}" destId="{2343CCF4-5951-4604-B370-CD5E682CB5CF}" srcOrd="0" destOrd="0" presId="urn:microsoft.com/office/officeart/2008/layout/HalfCircleOrganizationChart"/>
    <dgm:cxn modelId="{DC2586D8-58EB-4756-B4E2-13221AA5199C}" srcId="{B1241BBA-3B89-4412-8AB9-85EE71F8DD7E}" destId="{8D148726-3E75-4974-9FAF-E0AABDCAC7E9}" srcOrd="0" destOrd="0" parTransId="{AD89C4BC-1DC5-4282-A459-190D42E68885}" sibTransId="{3ACB4428-256F-445A-849E-0E8A0093F726}"/>
    <dgm:cxn modelId="{1AC9FEE2-1B21-4A8F-9CFA-8B79D9E77A9E}" type="presOf" srcId="{8D148726-3E75-4974-9FAF-E0AABDCAC7E9}" destId="{B4F8F00D-AF6B-4606-B03A-D53DC8464912}" srcOrd="1" destOrd="0" presId="urn:microsoft.com/office/officeart/2008/layout/HalfCircleOrganizationChart"/>
    <dgm:cxn modelId="{027E70F1-5E8A-4548-BAEB-4A2C68F007F4}" type="presOf" srcId="{8D148726-3E75-4974-9FAF-E0AABDCAC7E9}" destId="{FE8C9182-0BC6-432E-96D6-75A31E2DD154}" srcOrd="0" destOrd="0" presId="urn:microsoft.com/office/officeart/2008/layout/HalfCircleOrganizationChart"/>
    <dgm:cxn modelId="{F7DD6F8E-D5B2-4427-8D1C-9F75E75B0C55}" type="presParOf" srcId="{2D5DBDC3-FBEF-44BE-B848-57C773CB3CB4}" destId="{BFB61F0A-7591-4A79-8AF3-7813DB272444}" srcOrd="0" destOrd="0" presId="urn:microsoft.com/office/officeart/2008/layout/HalfCircleOrganizationChart"/>
    <dgm:cxn modelId="{624780EB-A87D-462D-9082-B40A1AA06BBF}" type="presParOf" srcId="{BFB61F0A-7591-4A79-8AF3-7813DB272444}" destId="{960C77CF-C6A8-4344-B212-D6DF800278D1}" srcOrd="0" destOrd="0" presId="urn:microsoft.com/office/officeart/2008/layout/HalfCircleOrganizationChart"/>
    <dgm:cxn modelId="{1A582205-2288-4BDE-BB62-DB2BCC036CDF}" type="presParOf" srcId="{960C77CF-C6A8-4344-B212-D6DF800278D1}" destId="{8BFC501E-8F46-4065-9C5E-255DF68B98D8}" srcOrd="0" destOrd="0" presId="urn:microsoft.com/office/officeart/2008/layout/HalfCircleOrganizationChart"/>
    <dgm:cxn modelId="{4EDFCD53-029F-4264-A04E-45C2115555F5}" type="presParOf" srcId="{960C77CF-C6A8-4344-B212-D6DF800278D1}" destId="{FBD85F8B-49D7-4646-8484-EED8EB7700B4}" srcOrd="1" destOrd="0" presId="urn:microsoft.com/office/officeart/2008/layout/HalfCircleOrganizationChart"/>
    <dgm:cxn modelId="{02755675-380C-4B91-904B-CC4A617ECC80}" type="presParOf" srcId="{960C77CF-C6A8-4344-B212-D6DF800278D1}" destId="{2F8FD379-9511-49EF-B785-92111E883CDD}" srcOrd="2" destOrd="0" presId="urn:microsoft.com/office/officeart/2008/layout/HalfCircleOrganizationChart"/>
    <dgm:cxn modelId="{DB5A708D-621E-40D4-B7F3-44438CD0FA69}" type="presParOf" srcId="{960C77CF-C6A8-4344-B212-D6DF800278D1}" destId="{D59040C3-6E25-4ACA-9ADD-C5BE7E4F350C}" srcOrd="3" destOrd="0" presId="urn:microsoft.com/office/officeart/2008/layout/HalfCircleOrganizationChart"/>
    <dgm:cxn modelId="{94A97FFC-BCD8-4AD6-B178-74703F8E7200}" type="presParOf" srcId="{BFB61F0A-7591-4A79-8AF3-7813DB272444}" destId="{6E70EBBD-561F-44F6-9291-D876E400EDCA}" srcOrd="1" destOrd="0" presId="urn:microsoft.com/office/officeart/2008/layout/HalfCircleOrganizationChart"/>
    <dgm:cxn modelId="{C45F1A1F-AF09-44DD-A255-B6F4DCBE2C9C}" type="presParOf" srcId="{6E70EBBD-561F-44F6-9291-D876E400EDCA}" destId="{2343CCF4-5951-4604-B370-CD5E682CB5CF}" srcOrd="0" destOrd="0" presId="urn:microsoft.com/office/officeart/2008/layout/HalfCircleOrganizationChart"/>
    <dgm:cxn modelId="{A534E86A-0B97-4C33-B387-BBB577B89FE0}" type="presParOf" srcId="{6E70EBBD-561F-44F6-9291-D876E400EDCA}" destId="{5D3BC8E2-0969-41ED-B6C6-BE2AE2C3ECA3}" srcOrd="1" destOrd="0" presId="urn:microsoft.com/office/officeart/2008/layout/HalfCircleOrganizationChart"/>
    <dgm:cxn modelId="{DD14B98E-9B2E-413D-91F5-D3935F0F8398}" type="presParOf" srcId="{5D3BC8E2-0969-41ED-B6C6-BE2AE2C3ECA3}" destId="{F0CB9DD6-666E-484A-8613-57D093FD187A}" srcOrd="0" destOrd="0" presId="urn:microsoft.com/office/officeart/2008/layout/HalfCircleOrganizationChart"/>
    <dgm:cxn modelId="{E429E28F-1C83-4219-98EE-3379A04E0A82}" type="presParOf" srcId="{F0CB9DD6-666E-484A-8613-57D093FD187A}" destId="{FE8C9182-0BC6-432E-96D6-75A31E2DD154}" srcOrd="0" destOrd="0" presId="urn:microsoft.com/office/officeart/2008/layout/HalfCircleOrganizationChart"/>
    <dgm:cxn modelId="{B1783BC7-0488-4F14-A208-439A1E8744FE}" type="presParOf" srcId="{F0CB9DD6-666E-484A-8613-57D093FD187A}" destId="{A37F61E7-1682-4480-A63E-A639190F95D2}" srcOrd="1" destOrd="0" presId="urn:microsoft.com/office/officeart/2008/layout/HalfCircleOrganizationChart"/>
    <dgm:cxn modelId="{08187B2A-FC6F-4775-BE88-2C8E35376F7E}" type="presParOf" srcId="{F0CB9DD6-666E-484A-8613-57D093FD187A}" destId="{D3DFA058-E6DF-4C2E-B9F0-B924E09853E7}" srcOrd="2" destOrd="0" presId="urn:microsoft.com/office/officeart/2008/layout/HalfCircleOrganizationChart"/>
    <dgm:cxn modelId="{B394CA63-5A7C-4B18-A652-F6F981CC7BAC}" type="presParOf" srcId="{F0CB9DD6-666E-484A-8613-57D093FD187A}" destId="{B4F8F00D-AF6B-4606-B03A-D53DC8464912}" srcOrd="3" destOrd="0" presId="urn:microsoft.com/office/officeart/2008/layout/HalfCircleOrganizationChart"/>
    <dgm:cxn modelId="{18D671DA-D69A-4B7C-BC6F-02C81D26E218}" type="presParOf" srcId="{5D3BC8E2-0969-41ED-B6C6-BE2AE2C3ECA3}" destId="{F9C293FE-5801-4B89-815B-E9B2F86C4094}" srcOrd="1" destOrd="0" presId="urn:microsoft.com/office/officeart/2008/layout/HalfCircleOrganizationChart"/>
    <dgm:cxn modelId="{29749495-72E1-4F84-8E0B-8957E30FC142}" type="presParOf" srcId="{5D3BC8E2-0969-41ED-B6C6-BE2AE2C3ECA3}" destId="{610EEDD8-C6BD-434D-9033-EC6B5A05454A}" srcOrd="2" destOrd="0" presId="urn:microsoft.com/office/officeart/2008/layout/HalfCircleOrganizationChart"/>
    <dgm:cxn modelId="{019F75B0-D87D-47EE-9B5D-388EBBD3A8FC}" type="presParOf" srcId="{6E70EBBD-561F-44F6-9291-D876E400EDCA}" destId="{5A4F4EB7-CC35-4B5B-BB3D-A1004CE82354}" srcOrd="2" destOrd="0" presId="urn:microsoft.com/office/officeart/2008/layout/HalfCircleOrganizationChart"/>
    <dgm:cxn modelId="{E8E039B2-8F1B-421C-B4F3-42DCD3052298}" type="presParOf" srcId="{6E70EBBD-561F-44F6-9291-D876E400EDCA}" destId="{77DC4DFB-EF21-4D21-A9B5-29FC7CC50E74}" srcOrd="3" destOrd="0" presId="urn:microsoft.com/office/officeart/2008/layout/HalfCircleOrganizationChart"/>
    <dgm:cxn modelId="{5BE4910F-51BA-4A66-9BCB-020BBD051A96}" type="presParOf" srcId="{77DC4DFB-EF21-4D21-A9B5-29FC7CC50E74}" destId="{A1D5C85C-6C84-487A-AC06-3141A46CACBA}" srcOrd="0" destOrd="0" presId="urn:microsoft.com/office/officeart/2008/layout/HalfCircleOrganizationChart"/>
    <dgm:cxn modelId="{546792E0-3064-4A11-A0C5-6C88F6AE2C1B}" type="presParOf" srcId="{A1D5C85C-6C84-487A-AC06-3141A46CACBA}" destId="{B7D525FB-E9B2-4262-A159-77F9778267FB}" srcOrd="0" destOrd="0" presId="urn:microsoft.com/office/officeart/2008/layout/HalfCircleOrganizationChart"/>
    <dgm:cxn modelId="{E5D5FE9F-23FF-4237-8AF5-D5EB925B6D95}" type="presParOf" srcId="{A1D5C85C-6C84-487A-AC06-3141A46CACBA}" destId="{619F25F1-3924-4523-B036-E48361A0E714}" srcOrd="1" destOrd="0" presId="urn:microsoft.com/office/officeart/2008/layout/HalfCircleOrganizationChart"/>
    <dgm:cxn modelId="{44810E9E-9E00-44C2-ADC4-CE76DB3996E3}" type="presParOf" srcId="{A1D5C85C-6C84-487A-AC06-3141A46CACBA}" destId="{00F80624-B6A6-485A-8960-42E6A8135DD5}" srcOrd="2" destOrd="0" presId="urn:microsoft.com/office/officeart/2008/layout/HalfCircleOrganizationChart"/>
    <dgm:cxn modelId="{2FA603F4-9103-4395-8455-6252F5A1FF1E}" type="presParOf" srcId="{A1D5C85C-6C84-487A-AC06-3141A46CACBA}" destId="{F1784B80-30C2-47B1-A3FF-24C8FDB6ADB2}" srcOrd="3" destOrd="0" presId="urn:microsoft.com/office/officeart/2008/layout/HalfCircleOrganizationChart"/>
    <dgm:cxn modelId="{C855911A-44E9-4568-A513-292452C4F8DD}" type="presParOf" srcId="{77DC4DFB-EF21-4D21-A9B5-29FC7CC50E74}" destId="{FA09AE9C-7E97-401C-BF3F-F47A576AF351}" srcOrd="1" destOrd="0" presId="urn:microsoft.com/office/officeart/2008/layout/HalfCircleOrganizationChart"/>
    <dgm:cxn modelId="{E5342EB4-7EE4-4518-AE38-16716121AF1E}" type="presParOf" srcId="{77DC4DFB-EF21-4D21-A9B5-29FC7CC50E74}" destId="{AC443A1B-2539-4002-911D-D97CC755DB8F}" srcOrd="2" destOrd="0" presId="urn:microsoft.com/office/officeart/2008/layout/HalfCircleOrganizationChart"/>
    <dgm:cxn modelId="{737A5BFF-8A2F-4980-AB05-A30662A8DC86}" type="presParOf" srcId="{BFB61F0A-7591-4A79-8AF3-7813DB272444}" destId="{B01CE9FF-45B3-48B0-9AE9-2134E815160E}" srcOrd="2" destOrd="0" presId="urn:microsoft.com/office/officeart/2008/layout/HalfCircle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69CD5-8BA0-4EAC-9011-540CAE689AFD}">
      <dsp:nvSpPr>
        <dsp:cNvPr id="0" name=""/>
        <dsp:cNvSpPr/>
      </dsp:nvSpPr>
      <dsp:spPr>
        <a:xfrm>
          <a:off x="0" y="19079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664" tIns="249936" rIns="663664" bIns="85344"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a:p>
      </dsp:txBody>
      <dsp:txXfrm>
        <a:off x="0" y="190795"/>
        <a:ext cx="8551143" cy="302400"/>
      </dsp:txXfrm>
    </dsp:sp>
    <dsp:sp modelId="{70978F3A-7CD9-48A3-9716-B3C8DE94A349}">
      <dsp:nvSpPr>
        <dsp:cNvPr id="0" name=""/>
        <dsp:cNvSpPr/>
      </dsp:nvSpPr>
      <dsp:spPr>
        <a:xfrm>
          <a:off x="427557" y="1367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数据清理</a:t>
          </a:r>
          <a:endParaRPr lang="zh-CN" altLang="en-US" sz="1200" b="1" kern="1200" dirty="0"/>
        </a:p>
      </dsp:txBody>
      <dsp:txXfrm>
        <a:off x="444850" y="30968"/>
        <a:ext cx="1392967" cy="319654"/>
      </dsp:txXfrm>
    </dsp:sp>
    <dsp:sp modelId="{AC17E7DA-7560-4724-BCFA-1252E788EF52}">
      <dsp:nvSpPr>
        <dsp:cNvPr id="0" name=""/>
        <dsp:cNvSpPr/>
      </dsp:nvSpPr>
      <dsp:spPr>
        <a:xfrm>
          <a:off x="0" y="73511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6D11A4-1041-40F8-87B8-DED0F54BFFE0}">
      <dsp:nvSpPr>
        <dsp:cNvPr id="0" name=""/>
        <dsp:cNvSpPr/>
      </dsp:nvSpPr>
      <dsp:spPr>
        <a:xfrm>
          <a:off x="427557" y="55799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数据集成</a:t>
          </a:r>
          <a:endParaRPr lang="zh-CN" altLang="en-US" sz="1200" b="1" kern="1200" dirty="0"/>
        </a:p>
      </dsp:txBody>
      <dsp:txXfrm>
        <a:off x="444850" y="575288"/>
        <a:ext cx="1392967" cy="319654"/>
      </dsp:txXfrm>
    </dsp:sp>
    <dsp:sp modelId="{E1A49483-BF5E-468C-8E26-DD348C44E747}">
      <dsp:nvSpPr>
        <dsp:cNvPr id="0" name=""/>
        <dsp:cNvSpPr/>
      </dsp:nvSpPr>
      <dsp:spPr>
        <a:xfrm>
          <a:off x="0" y="1279435"/>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F8F3E0-1B48-49A0-9F4F-61E8378211C6}">
      <dsp:nvSpPr>
        <dsp:cNvPr id="0" name=""/>
        <dsp:cNvSpPr/>
      </dsp:nvSpPr>
      <dsp:spPr>
        <a:xfrm>
          <a:off x="427557" y="110231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数据变换</a:t>
          </a:r>
          <a:endParaRPr lang="zh-CN" altLang="en-US" sz="1200" b="1" kern="1200" dirty="0"/>
        </a:p>
      </dsp:txBody>
      <dsp:txXfrm>
        <a:off x="444850" y="1119608"/>
        <a:ext cx="1392967" cy="319654"/>
      </dsp:txXfrm>
    </dsp:sp>
    <dsp:sp modelId="{C444C758-E164-47F3-840F-DC4C1ABE7B85}">
      <dsp:nvSpPr>
        <dsp:cNvPr id="0" name=""/>
        <dsp:cNvSpPr/>
      </dsp:nvSpPr>
      <dsp:spPr>
        <a:xfrm>
          <a:off x="0" y="1823754"/>
          <a:ext cx="8551143" cy="302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A369E-D60B-4A9C-9B15-3AC5DFD74FCB}">
      <dsp:nvSpPr>
        <dsp:cNvPr id="0" name=""/>
        <dsp:cNvSpPr/>
      </dsp:nvSpPr>
      <dsp:spPr>
        <a:xfrm>
          <a:off x="427557" y="1646635"/>
          <a:ext cx="1427553"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249" tIns="0" rIns="226249" bIns="0" numCol="1" spcCol="1270" anchor="ctr" anchorCtr="0">
          <a:noAutofit/>
        </a:bodyPr>
        <a:lstStyle/>
        <a:p>
          <a:pPr marL="0" lvl="0" indent="0" algn="l" defTabSz="533400">
            <a:lnSpc>
              <a:spcPct val="90000"/>
            </a:lnSpc>
            <a:spcBef>
              <a:spcPct val="0"/>
            </a:spcBef>
            <a:spcAft>
              <a:spcPct val="35000"/>
            </a:spcAft>
            <a:buNone/>
          </a:pPr>
          <a:r>
            <a:rPr lang="zh-CN" sz="1200" b="1" kern="1200" dirty="0"/>
            <a:t>数据归约</a:t>
          </a:r>
          <a:endParaRPr lang="zh-CN" altLang="en-US" sz="1200" b="1" kern="1200" dirty="0"/>
        </a:p>
      </dsp:txBody>
      <dsp:txXfrm>
        <a:off x="444850" y="1663928"/>
        <a:ext cx="1392967"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F4EB7-CC35-4B5B-BB3D-A1004CE82354}">
      <dsp:nvSpPr>
        <dsp:cNvPr id="0" name=""/>
        <dsp:cNvSpPr/>
      </dsp:nvSpPr>
      <dsp:spPr>
        <a:xfrm>
          <a:off x="3591957" y="1392700"/>
          <a:ext cx="1684497" cy="584701"/>
        </a:xfrm>
        <a:custGeom>
          <a:avLst/>
          <a:gdLst/>
          <a:ahLst/>
          <a:cxnLst/>
          <a:rect l="0" t="0" r="0" b="0"/>
          <a:pathLst>
            <a:path>
              <a:moveTo>
                <a:pt x="0" y="0"/>
              </a:moveTo>
              <a:lnTo>
                <a:pt x="0" y="292350"/>
              </a:lnTo>
              <a:lnTo>
                <a:pt x="1684497" y="292350"/>
              </a:lnTo>
              <a:lnTo>
                <a:pt x="1684497"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3CCF4-5951-4604-B370-CD5E682CB5CF}">
      <dsp:nvSpPr>
        <dsp:cNvPr id="0" name=""/>
        <dsp:cNvSpPr/>
      </dsp:nvSpPr>
      <dsp:spPr>
        <a:xfrm>
          <a:off x="1907460" y="1392700"/>
          <a:ext cx="1684497" cy="584701"/>
        </a:xfrm>
        <a:custGeom>
          <a:avLst/>
          <a:gdLst/>
          <a:ahLst/>
          <a:cxnLst/>
          <a:rect l="0" t="0" r="0" b="0"/>
          <a:pathLst>
            <a:path>
              <a:moveTo>
                <a:pt x="1684497" y="0"/>
              </a:moveTo>
              <a:lnTo>
                <a:pt x="1684497" y="292350"/>
              </a:lnTo>
              <a:lnTo>
                <a:pt x="0" y="292350"/>
              </a:lnTo>
              <a:lnTo>
                <a:pt x="0" y="5847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5F8B-49D7-4646-8484-EED8EB7700B4}">
      <dsp:nvSpPr>
        <dsp:cNvPr id="0" name=""/>
        <dsp:cNvSpPr/>
      </dsp:nvSpPr>
      <dsp:spPr>
        <a:xfrm>
          <a:off x="2895884" y="554"/>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FD379-9511-49EF-B785-92111E883CDD}">
      <dsp:nvSpPr>
        <dsp:cNvPr id="0" name=""/>
        <dsp:cNvSpPr/>
      </dsp:nvSpPr>
      <dsp:spPr>
        <a:xfrm>
          <a:off x="2895884" y="554"/>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C501E-8F46-4065-9C5E-255DF68B98D8}">
      <dsp:nvSpPr>
        <dsp:cNvPr id="0" name=""/>
        <dsp:cNvSpPr/>
      </dsp:nvSpPr>
      <dsp:spPr>
        <a:xfrm>
          <a:off x="2199810" y="251140"/>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协同过滤算法</a:t>
          </a:r>
        </a:p>
      </dsp:txBody>
      <dsp:txXfrm>
        <a:off x="2199810" y="251140"/>
        <a:ext cx="2784293" cy="890973"/>
      </dsp:txXfrm>
    </dsp:sp>
    <dsp:sp modelId="{A37F61E7-1682-4480-A63E-A639190F95D2}">
      <dsp:nvSpPr>
        <dsp:cNvPr id="0" name=""/>
        <dsp:cNvSpPr/>
      </dsp:nvSpPr>
      <dsp:spPr>
        <a:xfrm>
          <a:off x="1211386"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DFA058-E6DF-4C2E-B9F0-B924E09853E7}">
      <dsp:nvSpPr>
        <dsp:cNvPr id="0" name=""/>
        <dsp:cNvSpPr/>
      </dsp:nvSpPr>
      <dsp:spPr>
        <a:xfrm>
          <a:off x="1211386"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C9182-0BC6-432E-96D6-75A31E2DD154}">
      <dsp:nvSpPr>
        <dsp:cNvPr id="0" name=""/>
        <dsp:cNvSpPr/>
      </dsp:nvSpPr>
      <dsp:spPr>
        <a:xfrm>
          <a:off x="515313"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基于物品</a:t>
          </a:r>
          <a:endParaRPr lang="en-US" altLang="zh-CN" sz="1800" kern="1200" dirty="0"/>
        </a:p>
        <a:p>
          <a:pPr marL="0" lvl="0" indent="0" algn="ctr" defTabSz="800100">
            <a:lnSpc>
              <a:spcPct val="90000"/>
            </a:lnSpc>
            <a:spcBef>
              <a:spcPct val="0"/>
            </a:spcBef>
            <a:spcAft>
              <a:spcPct val="35000"/>
            </a:spcAft>
            <a:buNone/>
          </a:pPr>
          <a:r>
            <a:rPr lang="zh-CN" altLang="en-US" sz="1800" kern="1200" dirty="0"/>
            <a:t>协同过滤算法</a:t>
          </a:r>
        </a:p>
      </dsp:txBody>
      <dsp:txXfrm>
        <a:off x="515313" y="2227988"/>
        <a:ext cx="2784293" cy="890973"/>
      </dsp:txXfrm>
    </dsp:sp>
    <dsp:sp modelId="{619F25F1-3924-4523-B036-E48361A0E714}">
      <dsp:nvSpPr>
        <dsp:cNvPr id="0" name=""/>
        <dsp:cNvSpPr/>
      </dsp:nvSpPr>
      <dsp:spPr>
        <a:xfrm>
          <a:off x="4580381" y="1977402"/>
          <a:ext cx="1392146" cy="139214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F80624-B6A6-485A-8960-42E6A8135DD5}">
      <dsp:nvSpPr>
        <dsp:cNvPr id="0" name=""/>
        <dsp:cNvSpPr/>
      </dsp:nvSpPr>
      <dsp:spPr>
        <a:xfrm>
          <a:off x="4580381" y="1977402"/>
          <a:ext cx="1392146" cy="139214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525FB-E9B2-4262-A159-77F9778267FB}">
      <dsp:nvSpPr>
        <dsp:cNvPr id="0" name=""/>
        <dsp:cNvSpPr/>
      </dsp:nvSpPr>
      <dsp:spPr>
        <a:xfrm>
          <a:off x="3884308" y="2227988"/>
          <a:ext cx="2784293" cy="8909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zh-CN" sz="2000" kern="1200" dirty="0"/>
            <a:t>基于</a:t>
          </a:r>
          <a:r>
            <a:rPr lang="en-US" altLang="zh-CN" sz="2000" kern="1200" dirty="0"/>
            <a:t>ALS</a:t>
          </a:r>
        </a:p>
        <a:p>
          <a:pPr marL="0" lvl="0" indent="0" algn="ctr" defTabSz="889000">
            <a:lnSpc>
              <a:spcPct val="90000"/>
            </a:lnSpc>
            <a:spcBef>
              <a:spcPct val="0"/>
            </a:spcBef>
            <a:spcAft>
              <a:spcPct val="35000"/>
            </a:spcAft>
            <a:buNone/>
          </a:pPr>
          <a:r>
            <a:rPr lang="zh-CN" altLang="zh-CN" sz="2000" kern="1200" dirty="0"/>
            <a:t>矩阵分解算法</a:t>
          </a:r>
          <a:endParaRPr lang="zh-CN" altLang="en-US" sz="2000" kern="1200" dirty="0"/>
        </a:p>
      </dsp:txBody>
      <dsp:txXfrm>
        <a:off x="3884308" y="2227988"/>
        <a:ext cx="2784293" cy="890973"/>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linDir" val="fromT"/>
                  <dgm:param type="chAlign" val="r"/>
                </dgm:alg>
              </dgm:if>
              <dgm:if name="Name18" func="var" arg="hierBranch" op="equ" val="r">
                <dgm:alg type="hierChild">
                  <dgm:param type="linDir" val="fromT"/>
                  <dgm:param type="chAlign" val="l"/>
                </dgm:alg>
              </dgm:if>
              <dgm:if name="Name19" func="var" arg="hierBranch" op="equ" val="hang">
                <dgm:choose name="Name20">
                  <dgm:if name="Name21" func="var" arg="dir" op="equ" val="norm">
                    <dgm:alg type="hierChild">
                      <dgm:param type="linDir" val="fromL"/>
                      <dgm:param type="chAlign" val="l"/>
                      <dgm:param type="secLinDir" val="fromT"/>
                      <dgm:param type="secChAlign" val="t"/>
                    </dgm:alg>
                  </dgm:if>
                  <dgm:else name="Name22">
                    <dgm:alg type="hierChild">
                      <dgm:param type="linDir" val="fromR"/>
                      <dgm:param type="chAlign" val="l"/>
                      <dgm:param type="secLinDir" val="fromT"/>
                      <dgm:param type="secChAlign" val="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33"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34">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if name="Name35" func="var" arg="hierBranch" op="equ" val="init">
                      <dgm:choose name="Name36">
                        <dgm:if name="Name37" axis="self" func="depth" op="lte" val="2">
                          <dgm:choose name="Name38">
                            <dgm:if name="Name39"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40"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41">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else name="Name42">
                          <dgm:choose name="Name43">
                            <dgm:if name="Name44" axis="par des" func="maxDepth" op="lte" val="1">
                              <dgm:choose name="Name45">
                                <dgm:if name="Name4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4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48">
                                  <dgm:alg type="conn">
                                    <dgm:param type="srcNode" val="bottomArc2"/>
                                    <dgm:param type="dstNode" val="topConnNode2"/>
                                    <dgm:param type="dim" val="1D"/>
                                    <dgm:param type="endSty" val="noArr"/>
                                    <dgm:param type="connRout" val="bend"/>
                                    <dgm:param type="begPts" val="bCtr"/>
                                    <dgm:param type="endPts" val="bL bR"/>
                                  </dgm:alg>
                                </dgm:else>
                              </dgm:choose>
                            </dgm:if>
                            <dgm:else name="Name49">
                              <dgm:choose name="Name50">
                                <dgm:if name="Name51"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52"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53">
                                  <dgm:alg type="conn">
                                    <dgm:param type="srcNode" val="bottomArc2"/>
                                    <dgm:param type="dstNode" val="topArc2"/>
                                    <dgm:param type="dim" val="1D"/>
                                    <dgm:param type="endSty" val="noArr"/>
                                    <dgm:param type="connRout" val="bend"/>
                                    <dgm:param type="begPts" val="bCtr"/>
                                    <dgm:param type="endPts" val="tCtr"/>
                                    <dgm:param type="bendPt" val="end"/>
                                  </dgm:alg>
                                </dgm:else>
                              </dgm:choose>
                            </dgm:else>
                          </dgm:choose>
                        </dgm:else>
                      </dgm:choose>
                    </dgm:if>
                    <dgm:else name="Name54">
                      <dgm:choose name="Name55">
                        <dgm:if name="Name5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5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58">
                          <dgm:alg type="conn">
                            <dgm:param type="srcNode" val="bottomArc2"/>
                            <dgm:param type="dstNode" val="topConnNode2"/>
                            <dgm:param type="dim" val="1D"/>
                            <dgm:param type="endSty" val="noArr"/>
                            <dgm:param type="connRout" val="bend"/>
                            <dgm:param type="begPts" val="bCtr"/>
                            <dgm:param type="endPts" val="bL bR"/>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linDir" val="fromT"/>
                        <dgm:param type="chAlign" val="r"/>
                      </dgm:alg>
                    </dgm:if>
                    <dgm:if name="Name75" func="var" arg="hierBranch" op="equ" val="r">
                      <dgm:alg type="hierChild">
                        <dgm:param type="linDir" val="fromT"/>
                        <dgm:param type="chAlign" val="l"/>
                      </dgm:alg>
                    </dgm:if>
                    <dgm:if name="Name76" func="var" arg="hierBranch" op="equ" val="hang">
                      <dgm:choose name="Name77">
                        <dgm:if name="Name78" func="var" arg="dir" op="equ" val="norm">
                          <dgm:alg type="hierChild">
                            <dgm:param type="linDir" val="fromL"/>
                            <dgm:param type="chAlign" val="l"/>
                            <dgm:param type="secLinDir" val="fromT"/>
                            <dgm:param type="secChAlign" val="t"/>
                          </dgm:alg>
                        </dgm:if>
                        <dgm:else name="Name79">
                          <dgm:alg type="hierChild">
                            <dgm:param type="linDir" val="fromR"/>
                            <dgm:param type="chAlign" val="l"/>
                            <dgm:param type="secLinDir" val="fromT"/>
                            <dgm:param type="secChAlign" val="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linDir" val="fromT"/>
                            <dgm:param type="chAlign" val="l"/>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linDir" val="fromL"/>
                        <dgm:param type="chAlign" val="l"/>
                        <dgm:param type="secLinDir" val="fromT"/>
                        <dgm:param type="secChAlign" val="t"/>
                      </dgm:alg>
                    </dgm:if>
                    <dgm:else name="Name95">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linDir" val="fromL"/>
                  <dgm:param type="chAlign" val="l"/>
                  <dgm:param type="secLinDir" val="fromT"/>
                  <dgm:param type="secChAlign" val="t"/>
                </dgm:alg>
              </dgm:if>
              <dgm:else name="Name99">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srcNode" val="bottomArc1"/>
                        <dgm:param type="dstNode" val="topConnNode3"/>
                        <dgm:param type="dim" val="1D"/>
                        <dgm:param type="endSty" val="noArr"/>
                        <dgm:param type="connRout" val="bend"/>
                        <dgm:param type="begPts" val="bCtr"/>
                        <dgm:param type="endPts" val="bL bR"/>
                      </dgm:alg>
                    </dgm:if>
                    <dgm:if name="Name104" axis="par" ptType="asst" func="cnt" op="equ" val="1">
                      <dgm:alg type="conn">
                        <dgm:param type="srcNode" val="bottomArc3"/>
                        <dgm:param type="dstNode" val="topConnNode3"/>
                        <dgm:param type="dim" val="1D"/>
                        <dgm:param type="endSty" val="noArr"/>
                        <dgm:param type="connRout" val="bend"/>
                        <dgm:param type="begPts" val="bCtr"/>
                        <dgm:param type="endPts" val="bL bR"/>
                      </dgm:alg>
                    </dgm:if>
                    <dgm:else name="Name105">
                      <dgm:alg type="conn">
                        <dgm:param type="srcNode" val="bottomArc2"/>
                        <dgm:param type="dstNode" val="topConnNode3"/>
                        <dgm:param type="dim" val="1D"/>
                        <dgm:param type="endSty" val="noArr"/>
                        <dgm:param type="connRout" val="bend"/>
                        <dgm:param type="begPts" val="bCtr"/>
                        <dgm:param type="endPts" val="bL bR"/>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linDir" val="fromT"/>
                        <dgm:param type="chAlign" val="r"/>
                      </dgm:alg>
                    </dgm:if>
                    <dgm:if name="Name123" func="var" arg="hierBranch" op="equ" val="r">
                      <dgm:alg type="hierChild">
                        <dgm:param type="linDir" val="fromT"/>
                        <dgm:param type="chAlign" val="l"/>
                      </dgm:alg>
                    </dgm:if>
                    <dgm:if name="Name124" func="var" arg="hierBranch" op="equ" val="hang">
                      <dgm:choose name="Name125">
                        <dgm:if name="Name126" func="var" arg="dir" op="equ" val="norm">
                          <dgm:alg type="hierChild">
                            <dgm:param type="linDir" val="fromL"/>
                            <dgm:param type="chAlign" val="l"/>
                            <dgm:param type="secLinDir" val="fromT"/>
                            <dgm:param type="secChAlign" val="t"/>
                          </dgm:alg>
                        </dgm:if>
                        <dgm:else name="Name127">
                          <dgm:alg type="hierChild">
                            <dgm:param type="linDir" val="fromR"/>
                            <dgm:param type="chAlign" val="l"/>
                            <dgm:param type="secLinDir" val="fromT"/>
                            <dgm:param type="secChAlign" val="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linDir" val="fromT"/>
                            <dgm:param type="chAlign" val="l"/>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linDir" val="fromL"/>
                        <dgm:param type="chAlign" val="l"/>
                        <dgm:param type="secLinDir" val="fromT"/>
                        <dgm:param type="secChAlign" val="t"/>
                      </dgm:alg>
                    </dgm:if>
                    <dgm:else name="Name140">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endParaRPr lang="zh-CN" altLang="en-US" sz="1200" b="1" spc="300" dirty="0">
              <a:solidFill>
                <a:schemeClr val="tx2"/>
              </a:solidFill>
              <a:latin typeface="+mj-ea"/>
              <a:ea typeface="+mj-ea"/>
            </a:endParaRP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rgbClr val="0064B8"/>
              </a:solidFill>
            </a:endParaRPr>
          </a:p>
        </p:txBody>
      </p:sp>
      <p:grpSp>
        <p:nvGrpSpPr>
          <p:cNvPr id="4" name="组合 3"/>
          <p:cNvGrpSpPr/>
          <p:nvPr userDrawn="1"/>
        </p:nvGrpSpPr>
        <p:grpSpPr>
          <a:xfrm>
            <a:off x="443029" y="435931"/>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endParaRPr lang="zh-CN" altLang="en-US" sz="1200" b="1" spc="300" dirty="0">
              <a:solidFill>
                <a:schemeClr val="tx2"/>
              </a:solidFill>
              <a:latin typeface="+mj-ea"/>
              <a:ea typeface="+mj-ea"/>
            </a:endParaRPr>
          </a:p>
        </p:txBody>
      </p:sp>
      <p:grpSp>
        <p:nvGrpSpPr>
          <p:cNvPr id="17" name="组合 16"/>
          <p:cNvGrpSpPr/>
          <p:nvPr userDrawn="1"/>
        </p:nvGrpSpPr>
        <p:grpSpPr>
          <a:xfrm>
            <a:off x="666750"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9795817" y="191044"/>
            <a:ext cx="1953154" cy="6164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000"/>
          </a:blip>
          <a:stretch>
            <a:fillRect/>
          </a:stretch>
        </p:blipFill>
        <p:spPr>
          <a:xfrm>
            <a:off x="6333672" y="-308113"/>
            <a:ext cx="7166113" cy="7166113"/>
          </a:xfrm>
          <a:prstGeom prst="rect">
            <a:avLst/>
          </a:prstGeom>
        </p:spPr>
      </p:pic>
      <p:pic>
        <p:nvPicPr>
          <p:cNvPr id="8" name="Picture 7"/>
          <p:cNvPicPr>
            <a:picLocks noChangeAspect="1"/>
          </p:cNvPicPr>
          <p:nvPr userDrawn="1"/>
        </p:nvPicPr>
        <p:blipFill>
          <a:blip r:embed="rId3"/>
          <a:stretch>
            <a:fillRect/>
          </a:stretch>
        </p:blipFill>
        <p:spPr>
          <a:xfrm>
            <a:off x="0" y="0"/>
            <a:ext cx="12192000" cy="3544357"/>
          </a:xfrm>
          <a:prstGeom prst="rect">
            <a:avLst/>
          </a:prstGeom>
        </p:spPr>
      </p:pic>
      <p:sp>
        <p:nvSpPr>
          <p:cNvPr id="9" name="Rectangle 8"/>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microsoft.com/office/2007/relationships/hdphoto" Target="../media/image11.wdp"/><Relationship Id="rId3" Type="http://schemas.openxmlformats.org/officeDocument/2006/relationships/image" Target="../media/image10.jpeg"/><Relationship Id="rId2" Type="http://schemas.microsoft.com/office/2007/relationships/hdphoto" Target="../media/image9.wdp"/><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product.pcpop.com/DC/00000_1.html" TargetMode="Externa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5.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png"/><Relationship Id="rId18" Type="http://schemas.openxmlformats.org/officeDocument/2006/relationships/slideLayout" Target="../slideLayouts/slideLayout4.xml"/><Relationship Id="rId17" Type="http://schemas.microsoft.com/office/2007/relationships/hdphoto" Target="../media/image33.wdp"/><Relationship Id="rId16" Type="http://schemas.openxmlformats.org/officeDocument/2006/relationships/image" Target="../media/image32.png"/><Relationship Id="rId15" Type="http://schemas.microsoft.com/office/2007/relationships/hdphoto" Target="../media/image31.wdp"/><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microsoft.com/office/2007/relationships/hdphoto" Target="../media/image27.wdp"/><Relationship Id="rId10" Type="http://schemas.openxmlformats.org/officeDocument/2006/relationships/image" Target="../media/image26.jpeg"/><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3.xml"/><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43.jpeg"/><Relationship Id="rId1" Type="http://schemas.openxmlformats.org/officeDocument/2006/relationships/image" Target="../media/image42.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45.jpeg"/><Relationship Id="rId1" Type="http://schemas.openxmlformats.org/officeDocument/2006/relationships/image" Target="../media/image44.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47.jpeg"/><Relationship Id="rId1" Type="http://schemas.openxmlformats.org/officeDocument/2006/relationships/image" Target="../media/image46.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49.jpeg"/><Relationship Id="rId1"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51.jpeg"/><Relationship Id="rId1" Type="http://schemas.openxmlformats.org/officeDocument/2006/relationships/image" Target="../media/image50.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53.jpeg"/><Relationship Id="rId1" Type="http://schemas.openxmlformats.org/officeDocument/2006/relationships/image" Target="../media/image52.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5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1"/>
          <a:stretch>
            <a:fillRect/>
          </a:stretch>
        </p:blipFill>
        <p:spPr>
          <a:xfrm>
            <a:off x="-15084" y="0"/>
            <a:ext cx="12207084" cy="3260912"/>
          </a:xfrm>
          <a:prstGeom prst="rect">
            <a:avLst/>
          </a:prstGeom>
        </p:spPr>
      </p:pic>
      <p:sp>
        <p:nvSpPr>
          <p:cNvPr id="36" name="Rectangle 35"/>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p:cNvPicPr>
            <a:picLocks noChangeAspect="1"/>
          </p:cNvPicPr>
          <p:nvPr/>
        </p:nvPicPr>
        <p:blipFill>
          <a:blip r:embed="rId2">
            <a:alphaModFix amt="4000"/>
          </a:blip>
          <a:stretch>
            <a:fillRect/>
          </a:stretch>
        </p:blipFill>
        <p:spPr>
          <a:xfrm>
            <a:off x="6333672" y="-308113"/>
            <a:ext cx="7166113" cy="7166113"/>
          </a:xfrm>
          <a:prstGeom prst="rect">
            <a:avLst/>
          </a:prstGeom>
        </p:spPr>
      </p:pic>
      <p:sp>
        <p:nvSpPr>
          <p:cNvPr id="8" name="矩形 7"/>
          <p:cNvSpPr/>
          <p:nvPr/>
        </p:nvSpPr>
        <p:spPr>
          <a:xfrm>
            <a:off x="2055662" y="1763323"/>
            <a:ext cx="7861066"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概 述</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p:cNvSpPr txBox="1"/>
          <p:nvPr/>
        </p:nvSpPr>
        <p:spPr>
          <a:xfrm>
            <a:off x="8998323" y="1919056"/>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endParaRPr lang="zh-CN" altLang="en-US" sz="1600" dirty="0">
              <a:solidFill>
                <a:schemeClr val="tx1">
                  <a:lumMod val="75000"/>
                  <a:lumOff val="25000"/>
                </a:schemeClr>
              </a:solidFill>
            </a:endParaRPr>
          </a:p>
        </p:txBody>
      </p:sp>
      <p:sp>
        <p:nvSpPr>
          <p:cNvPr id="15" name="Freeform 25"/>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15680">
        <p:fade/>
      </p:transition>
    </mc:Choice>
    <mc:Fallback>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endParaRPr lang="zh-CN" altLang="en-US" dirty="0"/>
          </a:p>
          <a:p>
            <a:endParaRPr lang="en-US" dirty="0"/>
          </a:p>
        </p:txBody>
      </p:sp>
      <p:sp>
        <p:nvSpPr>
          <p:cNvPr id="3" name="Content Placeholder 2"/>
          <p:cNvSpPr>
            <a:spLocks noGrp="1"/>
          </p:cNvSpPr>
          <p:nvPr>
            <p:ph sz="quarter" idx="13"/>
          </p:nvPr>
        </p:nvSpPr>
        <p:spPr/>
        <p:txBody>
          <a:bodyPr/>
          <a:lstStyle/>
          <a:p>
            <a:r>
              <a:rPr lang="en-US" altLang="zh-CN" dirty="0"/>
              <a:t>1.3  </a:t>
            </a:r>
            <a:r>
              <a:rPr lang="zh-CN" altLang="en-US" dirty="0"/>
              <a:t>大数据的意义</a:t>
            </a:r>
            <a:endParaRPr lang="zh-CN" altLang="en-US" dirty="0"/>
          </a:p>
        </p:txBody>
      </p:sp>
      <p:sp>
        <p:nvSpPr>
          <p:cNvPr id="5" name="矩形 4"/>
          <p:cNvSpPr/>
          <p:nvPr/>
        </p:nvSpPr>
        <p:spPr>
          <a:xfrm>
            <a:off x="3159780" y="2075266"/>
            <a:ext cx="5637534"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美国著名管理学家爱德华·戴明所言：“我们信靠上帝。除了上帝，任何人都必须用数据来说话。</a:t>
            </a:r>
            <a:r>
              <a:rPr lang="zh-CN" altLang="zh-CN" sz="1600" dirty="0"/>
              <a:t>”</a:t>
            </a:r>
            <a:endParaRPr lang="zh-CN" altLang="zh-CN" sz="1600" dirty="0"/>
          </a:p>
        </p:txBody>
      </p:sp>
      <p:sp>
        <p:nvSpPr>
          <p:cNvPr id="6" name="椭圆 5"/>
          <p:cNvSpPr/>
          <p:nvPr/>
        </p:nvSpPr>
        <p:spPr>
          <a:xfrm>
            <a:off x="1629972" y="1769104"/>
            <a:ext cx="1373110" cy="1328422"/>
          </a:xfrm>
          <a:prstGeom prst="ellipse">
            <a:avLst/>
          </a:prstGeom>
          <a:blipFill dpi="0" rotWithShape="1">
            <a:blip r:embed="rId1">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p:cNvSpPr/>
          <p:nvPr/>
        </p:nvSpPr>
        <p:spPr>
          <a:xfrm>
            <a:off x="1629972" y="3331109"/>
            <a:ext cx="7992376" cy="2653547"/>
          </a:xfrm>
          <a:prstGeom prst="rect">
            <a:avLst/>
          </a:prstGeom>
          <a:ln w="12700">
            <a:solidFill>
              <a:srgbClr val="3D89BC"/>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1</a:t>
            </a:r>
            <a:r>
              <a:rPr lang="zh-CN" altLang="zh-CN" sz="1600" b="1" dirty="0">
                <a:solidFill>
                  <a:srgbClr val="3D89BC"/>
                </a:solidFill>
                <a:latin typeface="仿宋" panose="02010609060101010101" pitchFamily="49" charset="-122"/>
                <a:ea typeface="仿宋" panose="02010609060101010101" pitchFamily="49" charset="-122"/>
              </a:rPr>
              <a:t>）有数据可说</a:t>
            </a: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在大数据时代，“万物皆数”，“量化一切”，“一切都将被数据化”。人类生活在一个海量、动态、多样的数据世界中，数据无处不在、无时不有、无人不用，数据就像阳光、空气、水分一样常见，好比放大镜、望远镜、显微镜那般重要。</a:t>
            </a:r>
            <a:r>
              <a:rPr lang="en-US" altLang="zh-CN" sz="1400" baseline="30000" dirty="0">
                <a:latin typeface="仿宋" panose="02010609060101010101" pitchFamily="49" charset="-122"/>
                <a:ea typeface="仿宋" panose="02010609060101010101" pitchFamily="49" charset="-122"/>
              </a:rPr>
              <a:t> </a:t>
            </a:r>
            <a:endParaRPr lang="en-US" altLang="zh-CN" sz="1400" baseline="30000" dirty="0">
              <a:latin typeface="仿宋" panose="02010609060101010101" pitchFamily="49" charset="-122"/>
              <a:ea typeface="仿宋" panose="02010609060101010101" pitchFamily="49" charset="-122"/>
            </a:endParaRPr>
          </a:p>
          <a:p>
            <a:pPr>
              <a:lnSpc>
                <a:spcPct val="114000"/>
              </a:lnSpc>
            </a:pPr>
            <a:endParaRPr lang="en-US"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zh-CN" altLang="zh-CN" sz="1600" b="1" dirty="0">
                <a:solidFill>
                  <a:srgbClr val="3D89BC"/>
                </a:solidFill>
                <a:latin typeface="仿宋" panose="02010609060101010101" pitchFamily="49" charset="-122"/>
                <a:ea typeface="仿宋" panose="02010609060101010101" pitchFamily="49" charset="-122"/>
              </a:rPr>
              <a:t>（</a:t>
            </a:r>
            <a:r>
              <a:rPr lang="en-US" altLang="zh-CN" sz="1600" b="1" dirty="0">
                <a:solidFill>
                  <a:srgbClr val="3D89BC"/>
                </a:solidFill>
                <a:latin typeface="仿宋" panose="02010609060101010101" pitchFamily="49" charset="-122"/>
                <a:ea typeface="仿宋" panose="02010609060101010101" pitchFamily="49" charset="-122"/>
              </a:rPr>
              <a:t>2</a:t>
            </a:r>
            <a:r>
              <a:rPr lang="zh-CN" altLang="zh-CN" sz="1600" b="1" dirty="0">
                <a:solidFill>
                  <a:srgbClr val="3D89BC"/>
                </a:solidFill>
                <a:latin typeface="仿宋" panose="02010609060101010101" pitchFamily="49" charset="-122"/>
                <a:ea typeface="仿宋" panose="02010609060101010101" pitchFamily="49" charset="-122"/>
              </a:rPr>
              <a:t>）说数据可靠</a:t>
            </a:r>
            <a:endParaRPr lang="zh-CN" altLang="zh-CN" sz="1600" b="1" dirty="0">
              <a:solidFill>
                <a:srgbClr val="3D89BC"/>
              </a:solidFill>
              <a:latin typeface="仿宋" panose="02010609060101010101" pitchFamily="49" charset="-122"/>
              <a:ea typeface="仿宋" panose="02010609060101010101" pitchFamily="49" charset="-122"/>
            </a:endParaRPr>
          </a:p>
          <a:p>
            <a:pPr>
              <a:lnSpc>
                <a:spcPct val="114000"/>
              </a:lnSpc>
            </a:pPr>
            <a:r>
              <a:rPr lang="en-US" altLang="zh-CN" sz="1400" dirty="0">
                <a:latin typeface="仿宋" panose="02010609060101010101" pitchFamily="49" charset="-122"/>
                <a:ea typeface="仿宋" panose="02010609060101010101" pitchFamily="49" charset="-122"/>
              </a:rPr>
              <a:t>  </a:t>
            </a:r>
            <a:r>
              <a:rPr lang="zh-CN" altLang="zh-CN" sz="1400" dirty="0">
                <a:latin typeface="仿宋" panose="02010609060101010101" pitchFamily="49" charset="-122"/>
                <a:ea typeface="仿宋" panose="02010609060101010101" pitchFamily="49" charset="-122"/>
              </a:rPr>
              <a:t>大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latin typeface="仿宋" panose="02010609060101010101" pitchFamily="49" charset="-122"/>
              <a:ea typeface="仿宋" panose="02010609060101010101" pitchFamily="49" charset="-122"/>
            </a:endParaRPr>
          </a:p>
        </p:txBody>
      </p:sp>
      <p:sp>
        <p:nvSpPr>
          <p:cNvPr id="8" name="矩形 7"/>
          <p:cNvSpPr/>
          <p:nvPr/>
        </p:nvSpPr>
        <p:spPr>
          <a:xfrm>
            <a:off x="9756759" y="3851640"/>
            <a:ext cx="188981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因此，</a:t>
            </a:r>
            <a:r>
              <a:rPr lang="zh-CN" altLang="zh-CN" sz="1600" b="1" dirty="0">
                <a:latin typeface="仿宋" panose="02010609060101010101" pitchFamily="49" charset="-122"/>
                <a:ea typeface="仿宋" panose="02010609060101010101" pitchFamily="49" charset="-122"/>
              </a:rPr>
              <a:t>“用数据说话”、“让数据发声”</a:t>
            </a:r>
            <a:r>
              <a:rPr lang="zh-CN" altLang="zh-CN" sz="1600" dirty="0">
                <a:latin typeface="仿宋" panose="02010609060101010101" pitchFamily="49" charset="-122"/>
                <a:ea typeface="仿宋" panose="02010609060101010101" pitchFamily="49" charset="-122"/>
              </a:rPr>
              <a:t>，已成为人类认知世界的一种全新方法。</a:t>
            </a:r>
            <a:endParaRPr lang="zh-CN" altLang="zh-CN" sz="16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endParaRPr lang="zh-CN" altLang="en-US" dirty="0"/>
          </a:p>
        </p:txBody>
      </p:sp>
      <p:pic>
        <p:nvPicPr>
          <p:cNvPr id="3" name="Picture 2"/>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492049" y="3989078"/>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8330" y="1169680"/>
            <a:ext cx="8508550" cy="13542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b="1" dirty="0">
                <a:solidFill>
                  <a:srgbClr val="3D89BC"/>
                </a:solidFill>
                <a:latin typeface="仿宋" panose="02010609060101010101" pitchFamily="49" charset="-122"/>
                <a:ea typeface="仿宋" panose="02010609060101010101" pitchFamily="49" charset="-122"/>
              </a:rPr>
              <a:t>风马牛可相及</a:t>
            </a:r>
            <a:endParaRPr lang="en-US" altLang="zh-CN" b="1" dirty="0">
              <a:solidFill>
                <a:srgbClr val="3D89BC"/>
              </a:solidFill>
              <a:latin typeface="仿宋" panose="02010609060101010101" pitchFamily="49" charset="-122"/>
              <a:ea typeface="仿宋" panose="02010609060101010101" pitchFamily="49" charset="-122"/>
            </a:endParaRPr>
          </a:p>
          <a:p>
            <a:endParaRPr lang="zh-CN" altLang="zh-CN" b="1" dirty="0">
              <a:solidFill>
                <a:srgbClr val="3D89BC"/>
              </a:solidFill>
              <a:latin typeface="仿宋" panose="02010609060101010101" pitchFamily="49" charset="-122"/>
              <a:ea typeface="仿宋" panose="02010609060101010101" pitchFamily="49" charset="-122"/>
            </a:endParaRPr>
          </a:p>
          <a:p>
            <a:r>
              <a:rPr lang="en-US" altLang="zh-CN" b="1" dirty="0">
                <a:solidFill>
                  <a:srgbClr val="3D89BC"/>
                </a:solidFill>
                <a:latin typeface="仿宋" panose="02010609060101010101" pitchFamily="49" charset="-122"/>
                <a:ea typeface="仿宋" panose="02010609060101010101" pitchFamily="49" charset="-122"/>
              </a:rPr>
              <a:t>   </a:t>
            </a:r>
            <a:r>
              <a:rPr lang="zh-CN" altLang="zh-CN" sz="1400" dirty="0">
                <a:latin typeface="+mn-ea"/>
              </a:rPr>
              <a:t>在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endParaRPr lang="zh-CN" altLang="zh-CN" sz="1400" dirty="0">
              <a:latin typeface="+mn-ea"/>
            </a:endParaRPr>
          </a:p>
        </p:txBody>
      </p:sp>
      <p:sp>
        <p:nvSpPr>
          <p:cNvPr id="5" name="矩形 4"/>
          <p:cNvSpPr/>
          <p:nvPr/>
        </p:nvSpPr>
        <p:spPr>
          <a:xfrm>
            <a:off x="818330" y="2915754"/>
            <a:ext cx="1114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3D89BC"/>
                </a:solidFill>
                <a:latin typeface="仿宋" panose="02010609060101010101" pitchFamily="49" charset="-122"/>
                <a:ea typeface="仿宋" panose="02010609060101010101" pitchFamily="49" charset="-122"/>
              </a:rPr>
              <a:t>经典案例</a:t>
            </a:r>
            <a:endParaRPr lang="zh-CN" altLang="en-US" b="1" dirty="0">
              <a:solidFill>
                <a:srgbClr val="3D89BC"/>
              </a:solidFill>
              <a:latin typeface="仿宋" panose="02010609060101010101" pitchFamily="49" charset="-122"/>
              <a:ea typeface="仿宋" panose="02010609060101010101" pitchFamily="49" charset="-122"/>
            </a:endParaRPr>
          </a:p>
        </p:txBody>
      </p:sp>
      <p:sp>
        <p:nvSpPr>
          <p:cNvPr id="6" name="矩形 5"/>
          <p:cNvSpPr/>
          <p:nvPr/>
        </p:nvSpPr>
        <p:spPr>
          <a:xfrm>
            <a:off x="1731707" y="3429637"/>
            <a:ext cx="1724660" cy="62674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1</a:t>
            </a:r>
            <a:r>
              <a:rPr lang="zh-CN" altLang="zh-CN" sz="1600" dirty="0">
                <a:latin typeface="仿宋" panose="02010609060101010101" pitchFamily="49" charset="-122"/>
                <a:ea typeface="仿宋" panose="02010609060101010101" pitchFamily="49" charset="-122"/>
              </a:rPr>
              <a:t>）啤酒与尿布</a:t>
            </a:r>
            <a:endParaRPr lang="zh-CN" altLang="zh-CN" sz="1600" dirty="0">
              <a:latin typeface="仿宋" panose="02010609060101010101" pitchFamily="49" charset="-122"/>
              <a:ea typeface="仿宋" panose="02010609060101010101" pitchFamily="49" charset="-122"/>
            </a:endParaRPr>
          </a:p>
          <a:p>
            <a:endParaRPr lang="en-US" altLang="zh-CN" dirty="0"/>
          </a:p>
        </p:txBody>
      </p:sp>
      <p:sp>
        <p:nvSpPr>
          <p:cNvPr id="7" name="矩形 6"/>
          <p:cNvSpPr/>
          <p:nvPr/>
        </p:nvSpPr>
        <p:spPr>
          <a:xfrm>
            <a:off x="6479031" y="3429637"/>
            <a:ext cx="1723549"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t>（</a:t>
            </a:r>
            <a:r>
              <a:rPr lang="en-US" altLang="zh-CN" sz="1600" dirty="0">
                <a:latin typeface="仿宋" panose="02010609060101010101" pitchFamily="49" charset="-122"/>
                <a:ea typeface="仿宋" panose="02010609060101010101" pitchFamily="49" charset="-122"/>
              </a:rPr>
              <a:t>2</a:t>
            </a:r>
            <a:r>
              <a:rPr lang="zh-CN" altLang="zh-CN" sz="1600" dirty="0">
                <a:latin typeface="仿宋" panose="02010609060101010101" pitchFamily="49" charset="-122"/>
                <a:ea typeface="仿宋" panose="02010609060101010101" pitchFamily="49" charset="-122"/>
              </a:rPr>
              <a:t>）谷歌与流感</a:t>
            </a:r>
            <a:endParaRPr lang="zh-CN" altLang="zh-CN" sz="1600" dirty="0">
              <a:latin typeface="仿宋" panose="02010609060101010101" pitchFamily="49" charset="-122"/>
              <a:ea typeface="仿宋" panose="02010609060101010101" pitchFamily="49" charset="-122"/>
            </a:endParaRPr>
          </a:p>
        </p:txBody>
      </p:sp>
      <p:pic>
        <p:nvPicPr>
          <p:cNvPr id="8" name="Picture 4"/>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5647471" y="4056382"/>
            <a:ext cx="3679409" cy="1713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6" name="矩形 5"/>
          <p:cNvSpPr/>
          <p:nvPr/>
        </p:nvSpPr>
        <p:spPr>
          <a:xfrm>
            <a:off x="2094455" y="4920660"/>
            <a:ext cx="9047768" cy="1198598"/>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在美国很多有婴儿的家庭中，通常是目前在家照顾婴儿，年轻的父亲下班后去超时买婴儿尿布。父亲在买尿布的同时，也会顺手为自己买些啤酒</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沃尔玛如何应对？通过将啤酒与尿布并排摆放在一起使二者的销量双双增长</a:t>
            </a:r>
            <a:endParaRPr lang="zh-CN" altLang="en-US"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2853611" y="1706548"/>
            <a:ext cx="6741958" cy="3096000"/>
          </a:xfrm>
          <a:prstGeom prst="rect">
            <a:avLst/>
          </a:prstGeom>
        </p:spPr>
      </p:pic>
      <p:sp>
        <p:nvSpPr>
          <p:cNvPr id="3" name="矩形 2"/>
          <p:cNvSpPr/>
          <p:nvPr/>
        </p:nvSpPr>
        <p:spPr>
          <a:xfrm>
            <a:off x="4183947" y="1244883"/>
            <a:ext cx="3481210" cy="461665"/>
          </a:xfrm>
          <a:prstGeom prst="rect">
            <a:avLst/>
          </a:prstGeom>
          <a:solidFill>
            <a:schemeClr val="accent4">
              <a:lumMod val="75000"/>
            </a:schemeClr>
          </a:solidFill>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WALMART </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啤酒与尿布</a:t>
            </a:r>
            <a:endParaRPr lang="zh-CN" altLang="en-US" sz="2400" b="1" dirty="0">
              <a:solidFill>
                <a:schemeClr val="bg1"/>
              </a:solidFill>
              <a:latin typeface="微软雅黑" panose="020B0503020204020204" pitchFamily="34" charset="-122"/>
              <a:ea typeface="微软雅黑" panose="020B0503020204020204" pitchFamily="34" charset="-122"/>
              <a:cs typeface="文鼎CS中等线"/>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1 </a:t>
            </a:r>
            <a:r>
              <a:rPr lang="zh-CN" altLang="en-US" dirty="0"/>
              <a:t>大数据的概念与意义</a:t>
            </a:r>
            <a:endParaRPr lang="en-US" dirty="0"/>
          </a:p>
        </p:txBody>
      </p:sp>
      <p:sp>
        <p:nvSpPr>
          <p:cNvPr id="3" name="矩形 2"/>
          <p:cNvSpPr/>
          <p:nvPr/>
        </p:nvSpPr>
        <p:spPr>
          <a:xfrm>
            <a:off x="2855177" y="1243865"/>
            <a:ext cx="6481646" cy="461665"/>
          </a:xfrm>
          <a:prstGeom prst="rect">
            <a:avLst/>
          </a:prstGeom>
          <a:solidFill>
            <a:schemeClr val="bg2">
              <a:lumMod val="90000"/>
            </a:schemeClr>
          </a:solidFill>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谷歌流感趋势监测系统</a:t>
            </a:r>
            <a:r>
              <a:rPr lang="en-US" altLang="zh-CN" sz="2400" b="1" dirty="0">
                <a:solidFill>
                  <a:schemeClr val="bg1"/>
                </a:solidFill>
                <a:latin typeface="微软雅黑" panose="020B0503020204020204" pitchFamily="34" charset="-122"/>
                <a:ea typeface="微软雅黑" panose="020B0503020204020204" pitchFamily="34" charset="-122"/>
                <a:cs typeface="文鼎CS中等线"/>
              </a:rPr>
              <a:t>(Google Flu Trends</a:t>
            </a:r>
            <a:r>
              <a:rPr lang="zh-CN" altLang="en-US" sz="2400" b="1" dirty="0">
                <a:solidFill>
                  <a:schemeClr val="bg1"/>
                </a:solidFill>
                <a:latin typeface="微软雅黑" panose="020B0503020204020204" pitchFamily="34" charset="-122"/>
                <a:ea typeface="微软雅黑" panose="020B0503020204020204" pitchFamily="34" charset="-122"/>
                <a:cs typeface="文鼎CS中等线"/>
              </a:rPr>
              <a:t>）</a:t>
            </a:r>
            <a:endParaRPr lang="zh-CN" altLang="en-US" sz="2400" b="1" dirty="0">
              <a:solidFill>
                <a:schemeClr val="bg1"/>
              </a:solidFill>
              <a:latin typeface="微软雅黑" panose="020B0503020204020204" pitchFamily="34" charset="-122"/>
              <a:ea typeface="微软雅黑" panose="020B0503020204020204" pitchFamily="34" charset="-122"/>
              <a:cs typeface="文鼎CS中等线"/>
            </a:endParaRPr>
          </a:p>
        </p:txBody>
      </p:sp>
      <p:pic>
        <p:nvPicPr>
          <p:cNvPr id="4"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20989" y="2038111"/>
            <a:ext cx="39544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6402" y="2038111"/>
            <a:ext cx="40719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922569" y="4796392"/>
            <a:ext cx="9047768" cy="1339662"/>
          </a:xfrm>
          <a:prstGeom prst="rect">
            <a:avLst/>
          </a:prstGeom>
        </p:spPr>
        <p:txBody>
          <a:bodyPr wrap="square">
            <a:spAutoFit/>
          </a:bodyPr>
          <a:lstStyle/>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美国人在去医院前，喜欢在谷歌搜索类似“流感症状”的词汇</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谷歌据此预测流感趋势，比美国疾病控制和预防中心</a:t>
            </a:r>
            <a:r>
              <a:rPr lang="en-US" altLang="zh-CN" sz="1600" dirty="0">
                <a:latin typeface="微软雅黑" panose="020B0503020204020204" pitchFamily="34" charset="-122"/>
                <a:ea typeface="微软雅黑" panose="020B0503020204020204" pitchFamily="34" charset="-122"/>
              </a:rPr>
              <a:t>(C</a:t>
            </a:r>
            <a:r>
              <a:rPr lang="en-US" altLang="zh-CN" sz="1600" dirty="0">
                <a:latin typeface="微软雅黑" panose="020B0503020204020204" pitchFamily="34" charset="-122"/>
                <a:ea typeface="微软雅黑" panose="020B0503020204020204" pitchFamily="34" charset="-122"/>
                <a:hlinkClick r:id="rId3"/>
              </a:rPr>
              <a:t>DC</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的流感通报提早一周到</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天</a:t>
            </a:r>
            <a:endParaRPr lang="en-US" altLang="zh-CN" sz="1600" dirty="0">
              <a:latin typeface="微软雅黑" panose="020B0503020204020204" pitchFamily="34" charset="-122"/>
              <a:ea typeface="微软雅黑" panose="020B0503020204020204" pitchFamily="34" charset="-122"/>
            </a:endParaRPr>
          </a:p>
          <a:p>
            <a:pPr marL="285750" indent="-285750">
              <a:lnSpc>
                <a:spcPts val="1060"/>
              </a:lnSpc>
              <a:buSzPct val="13000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30000"/>
              </a:lnSpc>
              <a:buSzPct val="130000"/>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政府</a:t>
            </a:r>
            <a:r>
              <a:rPr lang="zh-CN" altLang="en-US" sz="1600" dirty="0">
                <a:latin typeface="微软雅黑" panose="020B0503020204020204" pitchFamily="34" charset="-122"/>
                <a:ea typeface="微软雅黑" panose="020B0503020204020204" pitchFamily="34" charset="-122"/>
              </a:rPr>
              <a:t>由此可提前准备应对措施</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1">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2"/>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endParaRPr lang="zh-CN" altLang="en-US" sz="4000" b="1" spc="50" dirty="0">
              <a:solidFill>
                <a:schemeClr val="bg1"/>
              </a:solidFill>
              <a:latin typeface="+mj-ea"/>
              <a:ea typeface="+mj-ea"/>
            </a:endParaRP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89065"/>
            <a:ext cx="4693042" cy="703635"/>
            <a:chOff x="4931740" y="2099037"/>
            <a:chExt cx="2907496"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7"/>
              <a:ext cx="2362563" cy="743682"/>
              <a:chOff x="5600498" y="2070462"/>
              <a:chExt cx="2362563" cy="743682"/>
            </a:xfrm>
          </p:grpSpPr>
          <p:sp>
            <p:nvSpPr>
              <p:cNvPr id="59"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22987" y="3494056"/>
            <a:ext cx="4693042" cy="703635"/>
            <a:chOff x="4931740" y="2099037"/>
            <a:chExt cx="2907496" cy="743682"/>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3" y="2099037"/>
              <a:ext cx="2362563" cy="743682"/>
              <a:chOff x="5600498" y="2070462"/>
              <a:chExt cx="2362563" cy="743682"/>
            </a:xfrm>
          </p:grpSpPr>
          <p:sp>
            <p:nvSpPr>
              <p:cNvPr id="73"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328261" y="4691992"/>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2.1 </a:t>
            </a:r>
            <a:r>
              <a:rPr lang="zh-CN" altLang="en-US" dirty="0"/>
              <a:t>摩尔定律</a:t>
            </a:r>
            <a:endParaRPr lang="en-US" dirty="0"/>
          </a:p>
        </p:txBody>
      </p:sp>
      <p:pic>
        <p:nvPicPr>
          <p:cNvPr id="4" name="图片 3"/>
          <p:cNvPicPr>
            <a:picLocks noChangeAspect="1"/>
          </p:cNvPicPr>
          <p:nvPr/>
        </p:nvPicPr>
        <p:blipFill>
          <a:blip r:embed="rId1"/>
          <a:stretch>
            <a:fillRect/>
          </a:stretch>
        </p:blipFill>
        <p:spPr>
          <a:xfrm>
            <a:off x="1343573" y="1953557"/>
            <a:ext cx="8117092" cy="40546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zh-CN" altLang="en-US" dirty="0"/>
          </a:p>
        </p:txBody>
      </p:sp>
      <p:pic>
        <p:nvPicPr>
          <p:cNvPr id="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58997" y="2718331"/>
            <a:ext cx="3773583"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14942" y="2072000"/>
            <a:ext cx="279432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互联网每天产生的全部内容可以刻满</a:t>
            </a:r>
            <a:r>
              <a:rPr lang="en-US" altLang="zh-CN" sz="1400" dirty="0">
                <a:latin typeface="仿宋" panose="02010609060101010101" pitchFamily="49" charset="-122"/>
                <a:ea typeface="仿宋" panose="02010609060101010101" pitchFamily="49" charset="-122"/>
              </a:rPr>
              <a:t>6.4</a:t>
            </a:r>
            <a:r>
              <a:rPr lang="zh-CN" altLang="zh-CN" sz="1400" dirty="0">
                <a:latin typeface="仿宋" panose="02010609060101010101" pitchFamily="49" charset="-122"/>
                <a:ea typeface="仿宋" panose="02010609060101010101" pitchFamily="49" charset="-122"/>
              </a:rPr>
              <a:t>亿张</a:t>
            </a:r>
            <a:r>
              <a:rPr lang="en-US" altLang="zh-CN" sz="1400" dirty="0">
                <a:latin typeface="仿宋" panose="02010609060101010101" pitchFamily="49" charset="-122"/>
                <a:ea typeface="仿宋" panose="02010609060101010101" pitchFamily="49" charset="-122"/>
              </a:rPr>
              <a:t>DVD</a:t>
            </a:r>
            <a:endParaRPr lang="zh-CN" altLang="en-US" sz="1400" dirty="0">
              <a:latin typeface="仿宋" panose="02010609060101010101" pitchFamily="49" charset="-122"/>
              <a:ea typeface="仿宋" panose="02010609060101010101" pitchFamily="49" charset="-122"/>
            </a:endParaRPr>
          </a:p>
        </p:txBody>
      </p:sp>
      <p:sp>
        <p:nvSpPr>
          <p:cNvPr id="6" name="矩形 5"/>
          <p:cNvSpPr/>
          <p:nvPr/>
        </p:nvSpPr>
        <p:spPr>
          <a:xfrm>
            <a:off x="1967419" y="3589545"/>
            <a:ext cx="189953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400" dirty="0">
                <a:latin typeface="仿宋" panose="02010609060101010101" pitchFamily="49" charset="-122"/>
                <a:ea typeface="仿宋" panose="02010609060101010101" pitchFamily="49" charset="-122"/>
              </a:rPr>
              <a:t>Google</a:t>
            </a:r>
            <a:r>
              <a:rPr lang="zh-CN" altLang="zh-CN" sz="1400" dirty="0">
                <a:latin typeface="仿宋" panose="02010609060101010101" pitchFamily="49" charset="-122"/>
                <a:ea typeface="仿宋" panose="02010609060101010101" pitchFamily="49" charset="-122"/>
              </a:rPr>
              <a:t>每天需要处理</a:t>
            </a:r>
            <a:r>
              <a:rPr lang="en-US" altLang="zh-CN" sz="1400" dirty="0">
                <a:latin typeface="仿宋" panose="02010609060101010101" pitchFamily="49" charset="-122"/>
                <a:ea typeface="仿宋" panose="02010609060101010101" pitchFamily="49" charset="-122"/>
              </a:rPr>
              <a:t>24PB</a:t>
            </a:r>
            <a:r>
              <a:rPr lang="zh-CN" altLang="zh-CN" sz="1400" dirty="0">
                <a:latin typeface="仿宋" panose="02010609060101010101" pitchFamily="49" charset="-122"/>
                <a:ea typeface="仿宋" panose="02010609060101010101" pitchFamily="49" charset="-122"/>
              </a:rPr>
              <a:t>的数据</a:t>
            </a:r>
            <a:endParaRPr lang="zh-CN" altLang="en-US" sz="1400" dirty="0">
              <a:latin typeface="仿宋" panose="02010609060101010101" pitchFamily="49" charset="-122"/>
              <a:ea typeface="仿宋" panose="02010609060101010101" pitchFamily="49" charset="-122"/>
            </a:endParaRPr>
          </a:p>
        </p:txBody>
      </p:sp>
      <p:sp>
        <p:nvSpPr>
          <p:cNvPr id="7" name="矩形 6"/>
          <p:cNvSpPr/>
          <p:nvPr/>
        </p:nvSpPr>
        <p:spPr>
          <a:xfrm>
            <a:off x="1865671" y="4741258"/>
            <a:ext cx="2898807"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1400" dirty="0">
                <a:latin typeface="仿宋" panose="02010609060101010101" pitchFamily="49" charset="-122"/>
                <a:ea typeface="仿宋" panose="02010609060101010101" pitchFamily="49" charset="-122"/>
              </a:rPr>
              <a:t>网民每天在</a:t>
            </a:r>
            <a:r>
              <a:rPr lang="en-US" altLang="zh-CN" sz="1400" dirty="0">
                <a:latin typeface="仿宋" panose="02010609060101010101" pitchFamily="49" charset="-122"/>
                <a:ea typeface="仿宋" panose="02010609060101010101" pitchFamily="49" charset="-122"/>
              </a:rPr>
              <a:t>Facebook</a:t>
            </a:r>
            <a:r>
              <a:rPr lang="zh-CN" altLang="zh-CN" sz="1400" dirty="0">
                <a:latin typeface="仿宋" panose="02010609060101010101" pitchFamily="49" charset="-122"/>
                <a:ea typeface="仿宋" panose="02010609060101010101" pitchFamily="49" charset="-122"/>
              </a:rPr>
              <a:t>上要花费</a:t>
            </a:r>
            <a:r>
              <a:rPr lang="en-US" altLang="zh-CN" sz="1400" dirty="0">
                <a:latin typeface="仿宋" panose="02010609060101010101" pitchFamily="49" charset="-122"/>
                <a:ea typeface="仿宋" panose="02010609060101010101" pitchFamily="49" charset="-122"/>
              </a:rPr>
              <a:t>234</a:t>
            </a:r>
            <a:r>
              <a:rPr lang="zh-CN" altLang="zh-CN" sz="1400" dirty="0">
                <a:latin typeface="仿宋" panose="02010609060101010101" pitchFamily="49" charset="-122"/>
                <a:ea typeface="仿宋" panose="02010609060101010101" pitchFamily="49" charset="-122"/>
              </a:rPr>
              <a:t>亿分钟，被移动互联网使用者发送和接收的数据高达</a:t>
            </a:r>
            <a:r>
              <a:rPr lang="en-US" altLang="zh-CN" sz="1400" dirty="0">
                <a:latin typeface="仿宋" panose="02010609060101010101" pitchFamily="49" charset="-122"/>
                <a:ea typeface="仿宋" panose="02010609060101010101" pitchFamily="49" charset="-122"/>
              </a:rPr>
              <a:t>44PB</a:t>
            </a:r>
            <a:endParaRPr lang="zh-CN" altLang="zh-CN" sz="1400" dirty="0">
              <a:latin typeface="仿宋" panose="02010609060101010101" pitchFamily="49" charset="-122"/>
              <a:ea typeface="仿宋" panose="02010609060101010101" pitchFamily="49" charset="-122"/>
            </a:endParaRPr>
          </a:p>
        </p:txBody>
      </p:sp>
      <p:sp>
        <p:nvSpPr>
          <p:cNvPr id="8" name="矩形 7"/>
          <p:cNvSpPr/>
          <p:nvPr/>
        </p:nvSpPr>
        <p:spPr>
          <a:xfrm>
            <a:off x="7067399" y="1964278"/>
            <a:ext cx="283532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全球每秒发送</a:t>
            </a:r>
            <a:r>
              <a:rPr lang="en-US" altLang="zh-CN" sz="1400" dirty="0">
                <a:latin typeface="仿宋" panose="02010609060101010101" pitchFamily="49" charset="-122"/>
                <a:ea typeface="仿宋" panose="02010609060101010101" pitchFamily="49" charset="-122"/>
              </a:rPr>
              <a:t>290</a:t>
            </a:r>
            <a:r>
              <a:rPr lang="zh-CN" altLang="zh-CN" sz="1400" dirty="0">
                <a:latin typeface="仿宋" panose="02010609060101010101" pitchFamily="49" charset="-122"/>
                <a:ea typeface="仿宋" panose="02010609060101010101" pitchFamily="49" charset="-122"/>
              </a:rPr>
              <a:t>万封电子邮件，一分钟读一篇的话，足够一个人昼夜不停地读</a:t>
            </a:r>
            <a:r>
              <a:rPr lang="en-US" altLang="zh-CN" sz="1400" dirty="0">
                <a:latin typeface="仿宋" panose="02010609060101010101" pitchFamily="49" charset="-122"/>
                <a:ea typeface="仿宋" panose="02010609060101010101" pitchFamily="49" charset="-122"/>
              </a:rPr>
              <a:t>5.5</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9" name="矩形 8"/>
          <p:cNvSpPr/>
          <p:nvPr/>
        </p:nvSpPr>
        <p:spPr>
          <a:xfrm>
            <a:off x="7381524" y="3481823"/>
            <a:ext cx="2643251"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仿宋" panose="02010609060101010101" pitchFamily="49" charset="-122"/>
                <a:ea typeface="仿宋" panose="02010609060101010101" pitchFamily="49" charset="-122"/>
              </a:rPr>
              <a:t>每天会有</a:t>
            </a:r>
            <a:r>
              <a:rPr lang="en-US" altLang="zh-CN" sz="1400" dirty="0">
                <a:latin typeface="仿宋" panose="02010609060101010101" pitchFamily="49" charset="-122"/>
                <a:ea typeface="仿宋" panose="02010609060101010101" pitchFamily="49" charset="-122"/>
              </a:rPr>
              <a:t>2.88</a:t>
            </a:r>
            <a:r>
              <a:rPr lang="zh-CN" altLang="zh-CN" sz="1400" dirty="0">
                <a:latin typeface="仿宋" panose="02010609060101010101" pitchFamily="49" charset="-122"/>
                <a:ea typeface="仿宋" panose="02010609060101010101" pitchFamily="49" charset="-122"/>
              </a:rPr>
              <a:t>万个小时的视频上传到</a:t>
            </a:r>
            <a:r>
              <a:rPr lang="en-US" altLang="zh-CN" sz="1400" dirty="0">
                <a:latin typeface="仿宋" panose="02010609060101010101" pitchFamily="49" charset="-122"/>
                <a:ea typeface="仿宋" panose="02010609060101010101" pitchFamily="49" charset="-122"/>
              </a:rPr>
              <a:t>YouTube</a:t>
            </a:r>
            <a:r>
              <a:rPr lang="zh-CN" altLang="zh-CN" sz="1400" dirty="0">
                <a:latin typeface="仿宋" panose="02010609060101010101" pitchFamily="49" charset="-122"/>
                <a:ea typeface="仿宋" panose="02010609060101010101" pitchFamily="49" charset="-122"/>
              </a:rPr>
              <a:t>，足够一个人昼夜不停地观看</a:t>
            </a:r>
            <a:r>
              <a:rPr lang="en-US" altLang="zh-CN" sz="1400" dirty="0">
                <a:latin typeface="仿宋" panose="02010609060101010101" pitchFamily="49" charset="-122"/>
                <a:ea typeface="仿宋" panose="02010609060101010101" pitchFamily="49" charset="-122"/>
              </a:rPr>
              <a:t>3.3</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sp>
        <p:nvSpPr>
          <p:cNvPr id="10" name="矩形 9"/>
          <p:cNvSpPr/>
          <p:nvPr/>
        </p:nvSpPr>
        <p:spPr>
          <a:xfrm>
            <a:off x="6272822" y="4741258"/>
            <a:ext cx="3818759"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仿宋" panose="02010609060101010101" pitchFamily="49" charset="-122"/>
                <a:ea typeface="仿宋" panose="02010609060101010101" pitchFamily="49" charset="-122"/>
              </a:rPr>
              <a:t>Twitter</a:t>
            </a:r>
            <a:r>
              <a:rPr lang="zh-CN" altLang="zh-CN" sz="1400" dirty="0">
                <a:latin typeface="仿宋" panose="02010609060101010101" pitchFamily="49" charset="-122"/>
                <a:ea typeface="仿宋" panose="02010609060101010101" pitchFamily="49" charset="-122"/>
              </a:rPr>
              <a:t>上每天发布</a:t>
            </a:r>
            <a:r>
              <a:rPr lang="en-US" altLang="zh-CN" sz="1400" dirty="0">
                <a:latin typeface="仿宋" panose="02010609060101010101" pitchFamily="49" charset="-122"/>
                <a:ea typeface="仿宋" panose="02010609060101010101" pitchFamily="49" charset="-122"/>
              </a:rPr>
              <a:t>5000</a:t>
            </a:r>
            <a:r>
              <a:rPr lang="zh-CN" altLang="zh-CN" sz="1400" dirty="0">
                <a:latin typeface="仿宋" panose="02010609060101010101" pitchFamily="49" charset="-122"/>
                <a:ea typeface="仿宋" panose="02010609060101010101" pitchFamily="49" charset="-122"/>
              </a:rPr>
              <a:t>万条消息，假设</a:t>
            </a:r>
            <a:r>
              <a:rPr lang="en-US" altLang="zh-CN" sz="1400" dirty="0">
                <a:latin typeface="仿宋" panose="02010609060101010101" pitchFamily="49" charset="-122"/>
                <a:ea typeface="仿宋" panose="02010609060101010101" pitchFamily="49" charset="-122"/>
              </a:rPr>
              <a:t>10</a:t>
            </a:r>
            <a:r>
              <a:rPr lang="zh-CN" altLang="zh-CN" sz="1400" dirty="0">
                <a:latin typeface="仿宋" panose="02010609060101010101" pitchFamily="49" charset="-122"/>
                <a:ea typeface="仿宋" panose="02010609060101010101" pitchFamily="49" charset="-122"/>
              </a:rPr>
              <a:t>秒就浏览一条消息，足够一个人昼夜不停地浏览</a:t>
            </a:r>
            <a:r>
              <a:rPr lang="en-US" altLang="zh-CN" sz="1400" dirty="0">
                <a:latin typeface="仿宋" panose="02010609060101010101" pitchFamily="49" charset="-122"/>
                <a:ea typeface="仿宋" panose="02010609060101010101" pitchFamily="49" charset="-122"/>
              </a:rPr>
              <a:t>16</a:t>
            </a:r>
            <a:r>
              <a:rPr lang="zh-CN" altLang="zh-CN" sz="1400" dirty="0">
                <a:latin typeface="仿宋" panose="02010609060101010101" pitchFamily="49" charset="-122"/>
                <a:ea typeface="仿宋" panose="02010609060101010101" pitchFamily="49" charset="-122"/>
              </a:rPr>
              <a:t>年</a:t>
            </a:r>
            <a:endParaRPr lang="zh-CN" altLang="en-US" sz="1400" dirty="0">
              <a:latin typeface="仿宋" panose="02010609060101010101" pitchFamily="49" charset="-122"/>
              <a:ea typeface="仿宋" panose="02010609060101010101" pitchFamily="49" charset="-122"/>
            </a:endParaRPr>
          </a:p>
        </p:txBody>
      </p:sp>
      <p:cxnSp>
        <p:nvCxnSpPr>
          <p:cNvPr id="11" name="直接连接符 10"/>
          <p:cNvCxnSpPr/>
          <p:nvPr/>
        </p:nvCxnSpPr>
        <p:spPr>
          <a:xfrm>
            <a:off x="2188382" y="27787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88382" y="4224616"/>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188382" y="5570336"/>
            <a:ext cx="23333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376334" y="5570336"/>
            <a:ext cx="3353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60267" y="4362638"/>
            <a:ext cx="21859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373637" y="2750923"/>
            <a:ext cx="2346388" cy="11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065124" y="269000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8" name="椭圆 17"/>
          <p:cNvSpPr/>
          <p:nvPr/>
        </p:nvSpPr>
        <p:spPr>
          <a:xfrm>
            <a:off x="2065124" y="4159918"/>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19" name="椭圆 18"/>
          <p:cNvSpPr/>
          <p:nvPr/>
        </p:nvSpPr>
        <p:spPr>
          <a:xfrm>
            <a:off x="2065124" y="5479922"/>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0" name="椭圆 19"/>
          <p:cNvSpPr/>
          <p:nvPr/>
        </p:nvSpPr>
        <p:spPr>
          <a:xfrm>
            <a:off x="9521979" y="4297940"/>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1" name="椭圆 20"/>
          <p:cNvSpPr/>
          <p:nvPr/>
        </p:nvSpPr>
        <p:spPr>
          <a:xfrm>
            <a:off x="9521979" y="2692267"/>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sp>
        <p:nvSpPr>
          <p:cNvPr id="22" name="椭圆 21"/>
          <p:cNvSpPr/>
          <p:nvPr/>
        </p:nvSpPr>
        <p:spPr>
          <a:xfrm>
            <a:off x="9521979" y="5489339"/>
            <a:ext cx="137193"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仿宋" panose="02010609060101010101" pitchFamily="49" charset="-122"/>
              <a:ea typeface="仿宋" panose="02010609060101010101" pitchFamily="49" charset="-122"/>
            </a:endParaRPr>
          </a:p>
        </p:txBody>
      </p:sp>
      <p:cxnSp>
        <p:nvCxnSpPr>
          <p:cNvPr id="23" name="直接连接符 22"/>
          <p:cNvCxnSpPr/>
          <p:nvPr/>
        </p:nvCxnSpPr>
        <p:spPr>
          <a:xfrm flipV="1">
            <a:off x="7067400" y="2778716"/>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4250096" y="2778717"/>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389128" y="4736134"/>
            <a:ext cx="678381" cy="8342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5705669" y="4798883"/>
            <a:ext cx="670666" cy="7714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045763" y="1063022"/>
            <a:ext cx="341696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3600" b="1" dirty="0">
                <a:solidFill>
                  <a:schemeClr val="accent1"/>
                </a:solidFill>
                <a:latin typeface="仿宋" panose="02010609060101010101" pitchFamily="49" charset="-122"/>
                <a:ea typeface="仿宋" panose="02010609060101010101" pitchFamily="49" charset="-122"/>
              </a:rPr>
              <a:t>大数据</a:t>
            </a:r>
            <a:r>
              <a:rPr lang="zh-CN" altLang="zh-CN" dirty="0">
                <a:latin typeface="仿宋" panose="02010609060101010101" pitchFamily="49" charset="-122"/>
                <a:ea typeface="仿宋" panose="02010609060101010101" pitchFamily="49" charset="-122"/>
              </a:rPr>
              <a:t>到底有多</a:t>
            </a:r>
            <a:r>
              <a:rPr lang="zh-CN" altLang="zh-CN" sz="3600" b="1" dirty="0">
                <a:solidFill>
                  <a:schemeClr val="accent1"/>
                </a:solidFill>
                <a:latin typeface="仿宋" panose="02010609060101010101" pitchFamily="49" charset="-122"/>
                <a:ea typeface="仿宋" panose="02010609060101010101" pitchFamily="49" charset="-122"/>
              </a:rPr>
              <a:t>大？</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zh-CN" altLang="en-US" dirty="0"/>
          </a:p>
        </p:txBody>
      </p:sp>
      <p:grpSp>
        <p:nvGrpSpPr>
          <p:cNvPr id="3" name="组合 2"/>
          <p:cNvGrpSpPr/>
          <p:nvPr/>
        </p:nvGrpSpPr>
        <p:grpSpPr>
          <a:xfrm>
            <a:off x="4296723" y="1273302"/>
            <a:ext cx="2684446" cy="3492587"/>
            <a:chOff x="3298945" y="1182942"/>
            <a:chExt cx="2684446" cy="3492587"/>
          </a:xfrm>
        </p:grpSpPr>
        <p:pic>
          <p:nvPicPr>
            <p:cNvPr id="23" name="Picture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3"/>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9" name="Rectangle 26"/>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endParaRPr lang="zh-CN" altLang="en-US" sz="1400" b="1">
                <a:solidFill>
                  <a:srgbClr val="FFFFFF"/>
                </a:solidFill>
                <a:latin typeface="+mn-ea"/>
                <a:ea typeface="+mn-ea"/>
              </a:endParaRPr>
            </a:p>
          </p:txBody>
        </p:sp>
      </p:grpSp>
      <p:grpSp>
        <p:nvGrpSpPr>
          <p:cNvPr id="4" name="组合 3"/>
          <p:cNvGrpSpPr/>
          <p:nvPr/>
        </p:nvGrpSpPr>
        <p:grpSpPr>
          <a:xfrm>
            <a:off x="7036417" y="1273302"/>
            <a:ext cx="2684446" cy="3492587"/>
            <a:chOff x="6280167" y="1182942"/>
            <a:chExt cx="2684446" cy="3492587"/>
          </a:xfrm>
        </p:grpSpPr>
        <p:pic>
          <p:nvPicPr>
            <p:cNvPr id="16" name="Picture 7"/>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4"/>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22" name="Rectangle 27"/>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科学研究及行业多结构专业数据</a:t>
              </a:r>
              <a:endParaRPr lang="zh-CN" altLang="en-US" sz="1400" b="1" dirty="0">
                <a:solidFill>
                  <a:srgbClr val="FFFFFF"/>
                </a:solidFill>
                <a:latin typeface="+mn-ea"/>
                <a:ea typeface="+mn-ea"/>
              </a:endParaRPr>
            </a:p>
          </p:txBody>
        </p:sp>
      </p:grpSp>
      <p:grpSp>
        <p:nvGrpSpPr>
          <p:cNvPr id="5" name="组合 4"/>
          <p:cNvGrpSpPr/>
          <p:nvPr/>
        </p:nvGrpSpPr>
        <p:grpSpPr>
          <a:xfrm>
            <a:off x="1493925" y="1273302"/>
            <a:ext cx="2730297" cy="3492587"/>
            <a:chOff x="271871" y="1182942"/>
            <a:chExt cx="2730297" cy="3492587"/>
          </a:xfrm>
        </p:grpSpPr>
        <p:pic>
          <p:nvPicPr>
            <p:cNvPr id="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2"/>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9" name="Rectangle 25"/>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endParaRPr lang="zh-CN" altLang="en-US" sz="1400" b="1" dirty="0">
                <a:solidFill>
                  <a:srgbClr val="FFFFFF"/>
                </a:solidFill>
                <a:latin typeface="+mn-ea"/>
                <a:ea typeface="+mn-ea"/>
              </a:endParaRPr>
            </a:p>
          </p:txBody>
        </p:sp>
        <p:pic>
          <p:nvPicPr>
            <p:cNvPr id="10"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14" cstate="print">
              <a:extLst>
                <a:ext uri="{BEBA8EAE-BF5A-486C-A8C5-ECC9F3942E4B}">
                  <a14:imgProps xmlns:a14="http://schemas.microsoft.com/office/drawing/2010/main">
                    <a14:imgLayer r:embed="rId15">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rotWithShape="1">
            <a:blip r:embed="rId16">
              <a:extLst>
                <a:ext uri="{BEBA8EAE-BF5A-486C-A8C5-ECC9F3942E4B}">
                  <a14:imgProps xmlns:a14="http://schemas.microsoft.com/office/drawing/2010/main">
                    <a14:imgLayer r:embed="rId17">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497808" y="1497794"/>
              <a:ext cx="148111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智能终端拍照、拍视频</a:t>
              </a:r>
              <a:endParaRPr lang="zh-CN" altLang="en-US" sz="1200" dirty="0"/>
            </a:p>
          </p:txBody>
        </p:sp>
        <p:sp>
          <p:nvSpPr>
            <p:cNvPr id="14" name="矩形 13"/>
            <p:cNvSpPr/>
            <p:nvPr/>
          </p:nvSpPr>
          <p:spPr>
            <a:xfrm>
              <a:off x="1631498" y="2521616"/>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发微博、发微信</a:t>
              </a:r>
              <a:endParaRPr lang="zh-CN" altLang="en-US" sz="1200" dirty="0"/>
            </a:p>
          </p:txBody>
        </p:sp>
        <p:sp>
          <p:nvSpPr>
            <p:cNvPr id="15" name="矩形 14"/>
            <p:cNvSpPr/>
            <p:nvPr/>
          </p:nvSpPr>
          <p:spPr>
            <a:xfrm>
              <a:off x="1631498" y="3414483"/>
              <a:ext cx="1261884"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其他互联网数据</a:t>
              </a:r>
              <a:endParaRPr lang="zh-CN" altLang="en-US" sz="1200" dirty="0"/>
            </a:p>
          </p:txBody>
        </p:sp>
      </p:grpSp>
      <p:sp>
        <p:nvSpPr>
          <p:cNvPr id="6" name="矩形 5"/>
          <p:cNvSpPr/>
          <p:nvPr/>
        </p:nvSpPr>
        <p:spPr>
          <a:xfrm>
            <a:off x="1487508" y="5048849"/>
            <a:ext cx="8180160" cy="1077218"/>
          </a:xfrm>
          <a:prstGeom prst="rect">
            <a:avLst/>
          </a:prstGeom>
          <a:solidFill>
            <a:schemeClr val="bg1">
              <a:lumMod val="95000"/>
            </a:schemeClr>
          </a:solidFill>
          <a:ln>
            <a:solidFill>
              <a:schemeClr val="tx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a:latin typeface="仿宋" panose="02010609060101010101" pitchFamily="49" charset="-122"/>
                <a:ea typeface="仿宋" panose="02010609060101010101" pitchFamily="49" charset="-122"/>
              </a:rPr>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应运而生</a:t>
            </a:r>
            <a:endParaRPr lang="zh-CN" altLang="en-US" sz="16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98356" y="1987710"/>
            <a:ext cx="9577289" cy="4585214"/>
            <a:chOff x="1862060" y="2046411"/>
            <a:chExt cx="5502402" cy="4585857"/>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按产生数据的主体划分</a:t>
              </a:r>
              <a:endParaRPr lang="zh-CN" altLang="en-US" sz="2000" b="1" dirty="0">
                <a:solidFill>
                  <a:schemeClr val="accent1"/>
                </a:solidFill>
                <a:latin typeface="+mj-lt"/>
                <a:ea typeface="+mj-ea"/>
                <a:cs typeface="+mj-cs"/>
                <a:sym typeface="Arial" panose="020B0604020202020204" pitchFamily="34" charset="0"/>
              </a:endParaRP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sp>
          <p:nvSpPr>
            <p:cNvPr id="9" name="矩形 8"/>
            <p:cNvSpPr/>
            <p:nvPr/>
          </p:nvSpPr>
          <p:spPr>
            <a:xfrm>
              <a:off x="2446927" y="2768928"/>
              <a:ext cx="4917535" cy="3863340"/>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1600" b="1" dirty="0">
                  <a:latin typeface="+mn-ea"/>
                  <a:sym typeface="Arial" panose="020B0604020202020204" pitchFamily="34" charset="0"/>
                </a:rPr>
                <a:t>少量企业应用产生的数据</a:t>
              </a:r>
              <a:endParaRPr lang="zh-CN" altLang="en-US" sz="1600" b="1" dirty="0">
                <a:latin typeface="+mn-ea"/>
                <a:sym typeface="Arial" panose="020B0604020202020204" pitchFamily="34" charset="0"/>
              </a:endParaRPr>
            </a:p>
            <a:p>
              <a:pPr algn="just" fontAlgn="auto">
                <a:lnSpc>
                  <a:spcPct val="150000"/>
                </a:lnSpc>
              </a:pPr>
              <a:r>
                <a:rPr lang="en-US" altLang="zh-CN" sz="1600" dirty="0">
                  <a:latin typeface="+mn-ea"/>
                  <a:sym typeface="Arial" panose="020B0604020202020204" pitchFamily="34" charset="0"/>
                </a:rPr>
                <a:t>     </a:t>
              </a:r>
              <a:r>
                <a:rPr lang="zh-CN" altLang="en-US" sz="1400" dirty="0">
                  <a:latin typeface="+mn-ea"/>
                  <a:sym typeface="Arial" panose="020B0604020202020204" pitchFamily="34" charset="0"/>
                </a:rPr>
                <a:t>如关系型数据库中的数据和数据仓库中的数据等</a:t>
              </a:r>
              <a:endParaRPr lang="zh-CN" altLang="en-US" sz="1400" dirty="0">
                <a:latin typeface="+mn-ea"/>
                <a:sym typeface="Arial" panose="020B0604020202020204" pitchFamily="34" charset="0"/>
              </a:endParaRP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sz="1600" b="1" dirty="0" err="1">
                  <a:latin typeface="+mn-ea"/>
                  <a:sym typeface="Arial" panose="020B0604020202020204" pitchFamily="34" charset="0"/>
                </a:rPr>
                <a:t>大量人产生的数据</a:t>
              </a:r>
              <a:endParaRPr sz="1600" b="1" dirty="0">
                <a:latin typeface="+mn-ea"/>
                <a:sym typeface="Arial" panose="020B0604020202020204" pitchFamily="34" charset="0"/>
              </a:endParaRPr>
            </a:p>
            <a:p>
              <a:pPr algn="just" fontAlgn="auto">
                <a:lnSpc>
                  <a:spcPct val="150000"/>
                </a:lnSpc>
              </a:pPr>
              <a:r>
                <a:rPr lang="en-US" altLang="zh-CN" sz="1600" dirty="0">
                  <a:latin typeface="+mn-ea"/>
                  <a:sym typeface="Arial" panose="020B0604020202020204" pitchFamily="34" charset="0"/>
                </a:rPr>
                <a:t>     </a:t>
              </a:r>
              <a:r>
                <a:rPr sz="1400" dirty="0" err="1">
                  <a:latin typeface="+mn-ea"/>
                  <a:sym typeface="Arial" panose="020B0604020202020204" pitchFamily="34" charset="0"/>
                </a:rPr>
                <a:t>如推特、微博、</a:t>
              </a:r>
              <a:r>
                <a:rPr lang="zh-CN" altLang="en-US" sz="1400" dirty="0">
                  <a:latin typeface="+mn-ea"/>
                  <a:sym typeface="Arial" panose="020B0604020202020204" pitchFamily="34" charset="0"/>
                </a:rPr>
                <a:t>通信软件</a:t>
              </a:r>
              <a:r>
                <a:rPr sz="1400" dirty="0">
                  <a:latin typeface="+mn-ea"/>
                  <a:sym typeface="Arial" panose="020B0604020202020204" pitchFamily="34" charset="0"/>
                </a:rPr>
                <a:t>、</a:t>
              </a:r>
              <a:r>
                <a:rPr sz="1400" dirty="0" err="1">
                  <a:latin typeface="+mn-ea"/>
                  <a:sym typeface="Arial" panose="020B0604020202020204" pitchFamily="34" charset="0"/>
                </a:rPr>
                <a:t>移动通信数据、电子商务在线交易日志数据、企业应用的相关评论数据等</a:t>
              </a:r>
              <a:endParaRPr lang="en-US" altLang="zh-CN" sz="1400" dirty="0">
                <a:latin typeface="+mn-ea"/>
                <a:sym typeface="Arial" panose="020B0604020202020204" pitchFamily="34" charset="0"/>
              </a:endParaRPr>
            </a:p>
            <a:p>
              <a:pPr algn="just" fontAlgn="auto">
                <a:lnSpc>
                  <a:spcPct val="150000"/>
                </a:lnSpc>
              </a:pPr>
              <a:endParaRPr sz="1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sz="1600" b="1" dirty="0" err="1">
                  <a:latin typeface="+mn-ea"/>
                  <a:sym typeface="Arial" panose="020B0604020202020204" pitchFamily="34" charset="0"/>
                </a:rPr>
                <a:t>巨量机器产生的数据</a:t>
              </a:r>
              <a:endParaRPr sz="1600" b="1" dirty="0">
                <a:latin typeface="+mn-ea"/>
                <a:sym typeface="Arial" panose="020B0604020202020204" pitchFamily="34" charset="0"/>
              </a:endParaRPr>
            </a:p>
            <a:p>
              <a:pPr algn="just" fontAlgn="auto">
                <a:lnSpc>
                  <a:spcPct val="150000"/>
                </a:lnSpc>
              </a:pPr>
              <a:r>
                <a:rPr lang="en-US" altLang="zh-CN" sz="1600" dirty="0">
                  <a:latin typeface="+mn-ea"/>
                  <a:sym typeface="Arial" panose="020B0604020202020204" pitchFamily="34" charset="0"/>
                </a:rPr>
                <a:t>     </a:t>
              </a:r>
              <a:r>
                <a:rPr sz="1400" dirty="0" err="1">
                  <a:latin typeface="+mn-ea"/>
                  <a:sym typeface="Arial" panose="020B0604020202020204" pitchFamily="34" charset="0"/>
                </a:rPr>
                <a:t>如应用服务器日志、各类传感器数据、图像和视频监控数据、二维码和条形码（条码）扫描数据等</a:t>
              </a:r>
              <a:endParaRPr sz="1600" dirty="0">
                <a:latin typeface="仿宋" panose="02010609060101010101" pitchFamily="49" charset="-122"/>
                <a:ea typeface="仿宋" panose="02010609060101010101" pitchFamily="49" charset="-122"/>
                <a:sym typeface="Arial" panose="020B0604020202020204" pitchFamily="34" charset="0"/>
              </a:endParaRPr>
            </a:p>
          </p:txBody>
        </p:sp>
        <p:cxnSp>
          <p:nvCxnSpPr>
            <p:cNvPr id="10" name="直接连接符 9"/>
            <p:cNvCxnSpPr/>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450873"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01</a:t>
              </a:r>
              <a:endParaRPr lang="zh-CN" altLang="en-US" sz="3200" b="1" dirty="0">
                <a:solidFill>
                  <a:schemeClr val="accent1"/>
                </a:solidFill>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82323" y="1980511"/>
            <a:ext cx="9930595" cy="1444832"/>
            <a:chOff x="1803079" y="2046411"/>
            <a:chExt cx="5705385" cy="1445034"/>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endParaRPr lang="zh-CN" altLang="en-US" sz="2000" b="1" dirty="0">
                <a:solidFill>
                  <a:schemeClr val="accent1"/>
                </a:solidFill>
                <a:latin typeface="+mj-lt"/>
                <a:ea typeface="+mj-ea"/>
                <a:cs typeface="+mj-cs"/>
                <a:sym typeface="Arial" panose="020B0604020202020204" pitchFamily="34" charset="0"/>
              </a:endParaRP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p:cNvSpPr/>
          <p:nvPr/>
        </p:nvSpPr>
        <p:spPr>
          <a:xfrm>
            <a:off x="1898874" y="2670073"/>
            <a:ext cx="8731721" cy="3872678"/>
          </a:xfrm>
          <a:prstGeom prst="rect">
            <a:avLst/>
          </a:prstGeom>
        </p:spPr>
        <p:txBody>
          <a:bodyPr wrap="square">
            <a:normAutofit fontScale="5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2400" b="1" dirty="0">
                <a:latin typeface="+mn-ea"/>
                <a:sym typeface="Arial" panose="020B0604020202020204" pitchFamily="34" charset="0"/>
              </a:rPr>
              <a:t>以</a:t>
            </a:r>
            <a:r>
              <a:rPr lang="en-US" altLang="zh-CN" sz="2400" b="1" dirty="0">
                <a:latin typeface="+mn-ea"/>
                <a:sym typeface="Arial" panose="020B0604020202020204" pitchFamily="34" charset="0"/>
              </a:rPr>
              <a:t> </a:t>
            </a:r>
            <a:r>
              <a:rPr sz="2400" b="1" dirty="0">
                <a:latin typeface="+mn-ea"/>
                <a:sym typeface="Arial" panose="020B0604020202020204" pitchFamily="34" charset="0"/>
              </a:rPr>
              <a:t>BAT</a:t>
            </a:r>
            <a:r>
              <a:rPr lang="en-US" altLang="zh-CN" sz="2400" b="1" dirty="0">
                <a:latin typeface="+mn-ea"/>
                <a:sym typeface="Arial" panose="020B0604020202020204" pitchFamily="34" charset="0"/>
              </a:rPr>
              <a:t> </a:t>
            </a:r>
            <a:r>
              <a:rPr lang="zh-CN" altLang="en-US" sz="2400" b="1" dirty="0">
                <a:latin typeface="+mn-ea"/>
                <a:sym typeface="Arial" panose="020B0604020202020204" pitchFamily="34" charset="0"/>
              </a:rPr>
              <a:t>为代表的互联网公司</a:t>
            </a:r>
            <a:endParaRPr lang="zh-CN" altLang="en-US" sz="2400" b="1" dirty="0">
              <a:latin typeface="+mn-ea"/>
              <a:sym typeface="Arial" panose="020B0604020202020204" pitchFamily="34" charset="0"/>
            </a:endParaRPr>
          </a:p>
          <a:p>
            <a:pPr algn="just" fontAlgn="auto">
              <a:lnSpc>
                <a:spcPct val="150000"/>
              </a:lnSpc>
            </a:pPr>
            <a:endParaRPr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sz="1900" dirty="0">
                <a:latin typeface="+mn-ea"/>
                <a:sym typeface="Arial" panose="020B0604020202020204" pitchFamily="34" charset="0"/>
              </a:rPr>
              <a:t>百度公司数据总量超过了千PB级别，阿里巴巴公司保存的数据量超过了百PB级别，拥有90%以上的电商数据，腾讯公司总存储数据量经压缩处理以后仍然超过了百PB级别，数据量月增加达到10%</a:t>
            </a:r>
            <a:endParaRPr lang="en-US" altLang="zh-CN" sz="1900" dirty="0">
              <a:latin typeface="+mn-ea"/>
              <a:sym typeface="Arial" panose="020B0604020202020204" pitchFamily="34" charset="0"/>
            </a:endParaRPr>
          </a:p>
          <a:p>
            <a:pPr algn="just" fontAlgn="auto">
              <a:lnSpc>
                <a:spcPct val="100000"/>
              </a:lnSpc>
            </a:pPr>
            <a:endParaRPr lang="zh-CN" sz="2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sz="2400" b="1" dirty="0">
                <a:latin typeface="+mn-ea"/>
                <a:sym typeface="Arial" panose="020B0604020202020204" pitchFamily="34" charset="0"/>
              </a:rPr>
              <a:t>电信、金融、保险、电力、石化系统</a:t>
            </a:r>
            <a:endParaRPr lang="en-US" altLang="zh-CN" sz="2400" b="1" dirty="0">
              <a:latin typeface="+mn-ea"/>
              <a:sym typeface="Arial" panose="020B0604020202020204" pitchFamily="34" charset="0"/>
            </a:endParaRPr>
          </a:p>
          <a:p>
            <a:pPr algn="just" fontAlgn="auto">
              <a:lnSpc>
                <a:spcPct val="150000"/>
              </a:lnSpc>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sz="1900" dirty="0">
                <a:latin typeface="+mn-ea"/>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endParaRPr lang="en-US" altLang="zh-CN" sz="1900" dirty="0">
              <a:latin typeface="+mn-ea"/>
              <a:sym typeface="Arial" panose="020B0604020202020204" pitchFamily="34" charset="0"/>
            </a:endParaRPr>
          </a:p>
          <a:p>
            <a:pPr algn="just" fontAlgn="auto">
              <a:lnSpc>
                <a:spcPct val="100000"/>
              </a:lnSpc>
            </a:pPr>
            <a:endParaRPr lang="zh-CN" sz="19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en-US" altLang="zh-CN" sz="2400" b="1" dirty="0">
                <a:latin typeface="+mn-ea"/>
                <a:sym typeface="Arial" panose="020B0604020202020204" pitchFamily="34" charset="0"/>
              </a:rPr>
              <a:t>公共安全、医疗、交通领域</a:t>
            </a:r>
            <a:endParaRPr lang="en-US" altLang="zh-CN" sz="2400" b="1" dirty="0">
              <a:latin typeface="+mn-ea"/>
              <a:sym typeface="Arial" panose="020B0604020202020204" pitchFamily="34" charset="0"/>
            </a:endParaRPr>
          </a:p>
          <a:p>
            <a:pPr algn="just" fontAlgn="auto">
              <a:lnSpc>
                <a:spcPct val="150000"/>
              </a:lnSpc>
            </a:pPr>
            <a:endParaRPr lang="en-US" alt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en-US" altLang="zh-CN" sz="1900" dirty="0">
                <a:latin typeface="+mn-ea"/>
                <a:sym typeface="Arial" panose="020B0604020202020204" pitchFamily="34" charset="0"/>
              </a:rPr>
              <a:t>一个中、大型城市，一个月的交通卡口记录数可以达到3亿条；整个医疗卫生行业一年能够保存下来的数据就可达到数百PB级别；航班往返一次产生的数据就达到TB级别；列车、水陆路运输产生的各种视频、文本类数据，每年保存下来的也达到数十PB</a:t>
            </a:r>
            <a:r>
              <a:rPr lang="en-US" altLang="zh-CN" sz="1400" dirty="0">
                <a:latin typeface="+mn-ea"/>
                <a:sym typeface="Arial" panose="020B0604020202020204" pitchFamily="34" charset="0"/>
              </a:rPr>
              <a:t>	</a:t>
            </a:r>
            <a:endParaRPr lang="en-US" altLang="zh-CN" sz="1400" dirty="0">
              <a:latin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 name="矩形 83"/>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 name="矩形 82"/>
          <p:cNvSpPr/>
          <p:nvPr/>
        </p:nvSpPr>
        <p:spPr>
          <a:xfrm>
            <a:off x="5271698" y="4716638"/>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1">
            <a:alphaModFix amt="4000"/>
          </a:blip>
          <a:stretch>
            <a:fillRect/>
          </a:stretch>
        </p:blipFill>
        <p:spPr>
          <a:xfrm>
            <a:off x="6196354" y="-90250"/>
            <a:ext cx="7166113" cy="7166113"/>
          </a:xfrm>
          <a:prstGeom prst="rect">
            <a:avLst/>
          </a:prstGeom>
        </p:spPr>
      </p:pic>
      <p:pic>
        <p:nvPicPr>
          <p:cNvPr id="136" name="Picture 135"/>
          <p:cNvPicPr>
            <a:picLocks noChangeAspect="1"/>
          </p:cNvPicPr>
          <p:nvPr/>
        </p:nvPicPr>
        <p:blipFill>
          <a:blip r:embed="rId2"/>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2126" y="1193257"/>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endParaRPr lang="zh-CN" altLang="en-US" sz="4000" b="1" spc="50" dirty="0">
              <a:solidFill>
                <a:schemeClr val="bg1"/>
              </a:solidFill>
              <a:latin typeface="+mj-ea"/>
              <a:ea typeface="+mj-ea"/>
            </a:endParaRP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02126" y="2280567"/>
            <a:ext cx="4693042" cy="703634"/>
            <a:chOff x="4931740" y="2099038"/>
            <a:chExt cx="2907496" cy="743681"/>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3" y="2099038"/>
              <a:ext cx="2362563" cy="743681"/>
              <a:chOff x="5600498" y="2070463"/>
              <a:chExt cx="2362563" cy="743681"/>
            </a:xfrm>
          </p:grpSpPr>
          <p:sp>
            <p:nvSpPr>
              <p:cNvPr id="59" name="文本框 30"/>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85"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86" name="组合 37"/>
          <p:cNvGrpSpPr/>
          <p:nvPr/>
        </p:nvGrpSpPr>
        <p:grpSpPr>
          <a:xfrm>
            <a:off x="5236912" y="3483391"/>
            <a:ext cx="4693042" cy="703635"/>
            <a:chOff x="4931740" y="2099037"/>
            <a:chExt cx="2907496" cy="743682"/>
          </a:xfrm>
        </p:grpSpPr>
        <p:sp>
          <p:nvSpPr>
            <p:cNvPr id="8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88" name="组合 35"/>
            <p:cNvGrpSpPr/>
            <p:nvPr/>
          </p:nvGrpSpPr>
          <p:grpSpPr>
            <a:xfrm>
              <a:off x="5476673" y="2099037"/>
              <a:ext cx="2362563" cy="743682"/>
              <a:chOff x="5600498" y="2070462"/>
              <a:chExt cx="2362563" cy="743682"/>
            </a:xfrm>
          </p:grpSpPr>
          <p:sp>
            <p:nvSpPr>
              <p:cNvPr id="89"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90"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91" name="矩形 78"/>
          <p:cNvSpPr/>
          <p:nvPr/>
        </p:nvSpPr>
        <p:spPr>
          <a:xfrm>
            <a:off x="5403801" y="5080368"/>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92" name="组合 37"/>
          <p:cNvGrpSpPr/>
          <p:nvPr/>
        </p:nvGrpSpPr>
        <p:grpSpPr>
          <a:xfrm>
            <a:off x="5271698" y="4693896"/>
            <a:ext cx="4693042" cy="703635"/>
            <a:chOff x="4931740" y="2099037"/>
            <a:chExt cx="2907496" cy="743682"/>
          </a:xfrm>
        </p:grpSpPr>
        <p:sp>
          <p:nvSpPr>
            <p:cNvPr id="93"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94" name="组合 35"/>
            <p:cNvGrpSpPr/>
            <p:nvPr/>
          </p:nvGrpSpPr>
          <p:grpSpPr>
            <a:xfrm>
              <a:off x="5476673" y="2099037"/>
              <a:ext cx="2362563" cy="743682"/>
              <a:chOff x="5600498" y="2070462"/>
              <a:chExt cx="2362563" cy="743682"/>
            </a:xfrm>
          </p:grpSpPr>
          <p:sp>
            <p:nvSpPr>
              <p:cNvPr id="95"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96"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82323" y="1980511"/>
            <a:ext cx="9930595" cy="1444832"/>
            <a:chOff x="1803079" y="2046411"/>
            <a:chExt cx="5705385" cy="1445034"/>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按数据来源的行业划分</a:t>
              </a:r>
              <a:endParaRPr lang="zh-CN" altLang="en-US" sz="2000" b="1" dirty="0">
                <a:solidFill>
                  <a:schemeClr val="accent1"/>
                </a:solidFill>
                <a:latin typeface="+mj-lt"/>
                <a:ea typeface="+mj-ea"/>
                <a:cs typeface="+mj-cs"/>
                <a:sym typeface="Arial" panose="020B0604020202020204" pitchFamily="34" charset="0"/>
              </a:endParaRP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1892" y="2457599"/>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02</a:t>
              </a:r>
              <a:endParaRPr lang="zh-CN" altLang="en-US" sz="3200" b="1" dirty="0">
                <a:solidFill>
                  <a:schemeClr val="accent1"/>
                </a:solidFill>
                <a:sym typeface="Arial" panose="020B0604020202020204" pitchFamily="34" charset="0"/>
              </a:endParaRPr>
            </a:p>
          </p:txBody>
        </p:sp>
      </p:grpSp>
      <p:sp>
        <p:nvSpPr>
          <p:cNvPr id="12" name="矩形 11"/>
          <p:cNvSpPr/>
          <p:nvPr/>
        </p:nvSpPr>
        <p:spPr>
          <a:xfrm>
            <a:off x="1981197" y="2670992"/>
            <a:ext cx="8731721" cy="3872678"/>
          </a:xfrm>
          <a:prstGeom prst="rect">
            <a:avLst/>
          </a:prstGeom>
        </p:spPr>
        <p:txBody>
          <a:bodyPr wrap="square">
            <a:normAutofit fontScale="7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lang="zh-CN" altLang="en-US" sz="1900" b="1" dirty="0">
                <a:latin typeface="+mn-ea"/>
                <a:sym typeface="Arial" panose="020B0604020202020204" pitchFamily="34" charset="0"/>
              </a:rPr>
              <a:t>气象、地理、政务等领域</a:t>
            </a:r>
            <a:endParaRPr lang="zh-CN" altLang="en-US" sz="1900" b="1" dirty="0">
              <a:latin typeface="+mn-ea"/>
              <a:sym typeface="Arial" panose="020B0604020202020204" pitchFamily="34" charset="0"/>
            </a:endParaRPr>
          </a:p>
          <a:p>
            <a:pPr algn="just" fontAlgn="auto">
              <a:lnSpc>
                <a:spcPct val="150000"/>
              </a:lnSpc>
            </a:pPr>
            <a:endParaRPr sz="17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1700" dirty="0">
                <a:latin typeface="+mn-ea"/>
                <a:sym typeface="Arial" panose="020B0604020202020204" pitchFamily="34" charset="0"/>
              </a:rPr>
              <a:t>中国气象局保存的数据将近</a:t>
            </a:r>
            <a:r>
              <a:rPr lang="en-US" altLang="zh-CN" sz="1700" dirty="0">
                <a:latin typeface="+mn-ea"/>
                <a:sym typeface="Arial" panose="020B0604020202020204" pitchFamily="34" charset="0"/>
              </a:rPr>
              <a:t>10PB</a:t>
            </a:r>
            <a:r>
              <a:rPr lang="zh-CN" altLang="en-US" sz="1700" dirty="0">
                <a:latin typeface="+mn-ea"/>
                <a:sym typeface="Arial" panose="020B0604020202020204" pitchFamily="34" charset="0"/>
              </a:rPr>
              <a:t>，每年约增数百</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；各种地图和地理位置信息每年约数十</a:t>
            </a:r>
            <a:r>
              <a:rPr lang="en-US" altLang="zh-CN" sz="1700" dirty="0">
                <a:latin typeface="+mn-ea"/>
                <a:sym typeface="Arial" panose="020B0604020202020204" pitchFamily="34" charset="0"/>
              </a:rPr>
              <a:t>PB</a:t>
            </a:r>
            <a:r>
              <a:rPr lang="zh-CN" altLang="en-US" sz="1700" dirty="0">
                <a:latin typeface="+mn-ea"/>
                <a:sym typeface="Arial" panose="020B0604020202020204" pitchFamily="34" charset="0"/>
              </a:rPr>
              <a:t>；政务数据则涵盖了旅游、教育、交通、医疗等多个门类，且多为结构化数据</a:t>
            </a:r>
            <a:endParaRPr lang="en-US" altLang="zh-CN" sz="1700"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endParaRPr lang="zh-CN" sz="2400" dirty="0">
              <a:latin typeface="+mn-ea"/>
              <a:sym typeface="Arial" panose="020B0604020202020204" pitchFamily="34" charset="0"/>
            </a:endParaRPr>
          </a:p>
          <a:p>
            <a:pPr marL="285750" indent="-285750" algn="just" fontAlgn="auto">
              <a:lnSpc>
                <a:spcPct val="150000"/>
              </a:lnSpc>
              <a:buFont typeface="Wingdings" panose="05000000000000000000" pitchFamily="2" charset="2"/>
              <a:buChar char="n"/>
            </a:pPr>
            <a:r>
              <a:rPr lang="zh-CN" altLang="en-US" sz="1900" b="1" dirty="0">
                <a:latin typeface="+mn-ea"/>
              </a:rPr>
              <a:t>制造业和其他传统行业</a:t>
            </a:r>
            <a:endParaRPr lang="en-US" altLang="zh-CN" sz="1900" b="1" dirty="0">
              <a:latin typeface="+mn-ea"/>
            </a:endParaRPr>
          </a:p>
          <a:p>
            <a:pPr marL="285750" indent="-285750" algn="just" fontAlgn="auto">
              <a:lnSpc>
                <a:spcPct val="150000"/>
              </a:lnSpc>
              <a:buFont typeface="Wingdings" panose="05000000000000000000" pitchFamily="2" charset="2"/>
              <a:buChar char="n"/>
            </a:pPr>
            <a:endParaRPr lang="zh-CN" sz="1900" b="1" dirty="0">
              <a:latin typeface="+mn-ea"/>
              <a:sym typeface="Arial" panose="020B0604020202020204" pitchFamily="34" charset="0"/>
            </a:endParaRPr>
          </a:p>
          <a:p>
            <a:pPr marL="742950" lvl="1" indent="-285750" algn="just">
              <a:lnSpc>
                <a:spcPct val="170000"/>
              </a:lnSpc>
              <a:buFont typeface="Wingdings" panose="05000000000000000000" pitchFamily="2" charset="2"/>
              <a:buChar char="p"/>
            </a:pPr>
            <a:r>
              <a:rPr lang="zh-CN" altLang="en-US" sz="1700" dirty="0">
                <a:latin typeface="+mn-ea"/>
                <a:sym typeface="Arial" panose="020B0604020202020204" pitchFamily="34" charset="0"/>
              </a:rPr>
              <a:t>制造业的大数据类型以产品设计数据、企业生产环节的业务数据和生产监控数据为主。其中产品设计数据以文件为主，非结构化，共享要求较高，保存时间较长；企业生产环节的业务数据主要是数据库结构化数据，而生产监控数据则数据量非常大。在其他传统行业，虽然线下商业销售、农林牧渔业、线下餐饮、食品、科研、物流运输等行业数据量剧增，但是数据量还处于积累期，整体体量都不算大，多则达到</a:t>
            </a:r>
            <a:r>
              <a:rPr lang="en-US" altLang="zh-CN" sz="1700" dirty="0">
                <a:latin typeface="+mn-ea"/>
                <a:sym typeface="Arial" panose="020B0604020202020204" pitchFamily="34" charset="0"/>
              </a:rPr>
              <a:t>PB</a:t>
            </a:r>
            <a:r>
              <a:rPr lang="zh-CN" altLang="en-US" sz="1700" dirty="0">
                <a:latin typeface="+mn-ea"/>
                <a:sym typeface="Arial" panose="020B0604020202020204" pitchFamily="34" charset="0"/>
              </a:rPr>
              <a:t>级别，少则数十</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或数百</a:t>
            </a:r>
            <a:r>
              <a:rPr lang="en-US" altLang="zh-CN" sz="1700" dirty="0">
                <a:latin typeface="+mn-ea"/>
                <a:sym typeface="Arial" panose="020B0604020202020204" pitchFamily="34" charset="0"/>
              </a:rPr>
              <a:t>TB</a:t>
            </a:r>
            <a:r>
              <a:rPr lang="zh-CN" altLang="en-US" sz="1700" dirty="0">
                <a:latin typeface="+mn-ea"/>
                <a:sym typeface="Arial" panose="020B0604020202020204" pitchFamily="34" charset="0"/>
              </a:rPr>
              <a:t>级别</a:t>
            </a:r>
            <a:endParaRPr lang="zh-CN" sz="1700" dirty="0">
              <a:latin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687138" y="1984169"/>
            <a:ext cx="9939777" cy="1444831"/>
            <a:chOff x="1797804" y="2044118"/>
            <a:chExt cx="5710660" cy="1445033"/>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按数据存储的形式划分</a:t>
              </a:r>
              <a:endParaRPr lang="zh-CN" altLang="en-US" sz="2000" b="1" dirty="0">
                <a:solidFill>
                  <a:schemeClr val="accent1"/>
                </a:solidFill>
                <a:latin typeface="+mj-lt"/>
                <a:ea typeface="+mj-ea"/>
                <a:cs typeface="+mj-cs"/>
                <a:sym typeface="Arial" panose="020B0604020202020204" pitchFamily="34" charset="0"/>
              </a:endParaRP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7566"/>
              <a:ext cx="4966831" cy="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86617" y="2455305"/>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03</a:t>
              </a:r>
              <a:endParaRPr lang="zh-CN" altLang="en-US" sz="3200" b="1" dirty="0">
                <a:solidFill>
                  <a:schemeClr val="accent1"/>
                </a:solidFill>
                <a:sym typeface="Arial" panose="020B0604020202020204" pitchFamily="34" charset="0"/>
              </a:endParaRPr>
            </a:p>
          </p:txBody>
        </p:sp>
      </p:grpSp>
      <p:sp>
        <p:nvSpPr>
          <p:cNvPr id="14" name="矩形 13"/>
          <p:cNvSpPr/>
          <p:nvPr/>
        </p:nvSpPr>
        <p:spPr>
          <a:xfrm>
            <a:off x="1783074" y="2707623"/>
            <a:ext cx="8756589" cy="3862801"/>
          </a:xfrm>
          <a:prstGeom prst="rect">
            <a:avLst/>
          </a:prstGeom>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buFont typeface="Wingdings" panose="05000000000000000000" pitchFamily="2" charset="2"/>
              <a:buChar char="n"/>
            </a:pPr>
            <a:r>
              <a:rPr sz="1600" dirty="0">
                <a:sym typeface="Arial" panose="020B0604020202020204" pitchFamily="34" charset="0"/>
              </a:rPr>
              <a:t>大数据不仅仅体现在数据量大，还体现在数据类型多。如此海量的数据中，仅有20%左右属于结构化的数据，80%的数据属于广泛存在于社交网络、物联网、电子商务等领域的非结构化数据</a:t>
            </a:r>
            <a:endParaRPr lang="en-US" altLang="zh-CN" sz="16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sz="1400" b="1" dirty="0" err="1">
                <a:sym typeface="Arial" panose="020B0604020202020204" pitchFamily="34" charset="0"/>
              </a:rPr>
              <a:t>结构化数据</a:t>
            </a:r>
            <a:r>
              <a:rPr lang="zh-CN" altLang="en-US" sz="1400" b="1" dirty="0">
                <a:sym typeface="Arial" panose="020B0604020202020204" pitchFamily="34" charset="0"/>
              </a:rPr>
              <a:t>：</a:t>
            </a:r>
            <a:r>
              <a:rPr sz="1400" dirty="0" err="1">
                <a:sym typeface="Arial" panose="020B0604020202020204" pitchFamily="34" charset="0"/>
              </a:rPr>
              <a:t>简单来说就是数据库，如企业ERP、财务系统、医疗HIS数据库、教育一卡通、政府行政审批、其他核心数据库等数据</a:t>
            </a:r>
            <a:endParaRPr lang="en-US" altLang="zh-CN" sz="1400" dirty="0">
              <a:sym typeface="Arial" panose="020B0604020202020204" pitchFamily="34" charset="0"/>
            </a:endParaRPr>
          </a:p>
          <a:p>
            <a:pPr marL="742950" lvl="1" indent="-285750" algn="just">
              <a:lnSpc>
                <a:spcPct val="150000"/>
              </a:lnSpc>
              <a:buFont typeface="Wingdings" panose="05000000000000000000" pitchFamily="2" charset="2"/>
              <a:buChar char="p"/>
            </a:pPr>
            <a:endParaRPr sz="1400" dirty="0">
              <a:sym typeface="Arial" panose="020B0604020202020204" pitchFamily="34" charset="0"/>
            </a:endParaRPr>
          </a:p>
          <a:p>
            <a:pPr marL="742950" lvl="1" indent="-285750" algn="just">
              <a:lnSpc>
                <a:spcPct val="150000"/>
              </a:lnSpc>
              <a:buFont typeface="Wingdings" panose="05000000000000000000" pitchFamily="2" charset="2"/>
              <a:buChar char="p"/>
            </a:pPr>
            <a:r>
              <a:rPr sz="1400" b="1" dirty="0" err="1">
                <a:sym typeface="Arial" panose="020B0604020202020204" pitchFamily="34" charset="0"/>
              </a:rPr>
              <a:t>非结构化数据</a:t>
            </a:r>
            <a:r>
              <a:rPr lang="zh-CN" altLang="en-US" sz="1400" b="1" dirty="0">
                <a:sym typeface="Arial" panose="020B0604020202020204" pitchFamily="34" charset="0"/>
              </a:rPr>
              <a:t>：</a:t>
            </a:r>
            <a:r>
              <a:rPr sz="1400" dirty="0" err="1">
                <a:sym typeface="Arial" panose="020B0604020202020204" pitchFamily="34" charset="0"/>
              </a:rPr>
              <a:t>包括所有格式的办公文档、文本、图片、XML、HTML、各类报表、图像和音频、视频信息等数据</a:t>
            </a:r>
            <a:endParaRPr sz="1400" dirty="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2 </a:t>
            </a:r>
            <a:r>
              <a:rPr lang="zh-CN" altLang="en-US" dirty="0"/>
              <a:t>大数据来源</a:t>
            </a:r>
            <a:endParaRPr lang="en-US" dirty="0"/>
          </a:p>
        </p:txBody>
      </p:sp>
      <p:sp>
        <p:nvSpPr>
          <p:cNvPr id="3" name="Content Placeholder 2"/>
          <p:cNvSpPr>
            <a:spLocks noGrp="1"/>
          </p:cNvSpPr>
          <p:nvPr>
            <p:ph sz="quarter" idx="13"/>
          </p:nvPr>
        </p:nvSpPr>
        <p:spPr/>
        <p:txBody>
          <a:bodyPr/>
          <a:lstStyle/>
          <a:p>
            <a:r>
              <a:rPr lang="en-US" dirty="0"/>
              <a:t> 2.2 </a:t>
            </a:r>
            <a:r>
              <a:rPr lang="zh-CN" altLang="en-US" dirty="0"/>
              <a:t>大数据来源分类</a:t>
            </a:r>
            <a:endParaRPr lang="en-US" dirty="0"/>
          </a:p>
        </p:txBody>
      </p:sp>
      <p:grpSp>
        <p:nvGrpSpPr>
          <p:cNvPr id="6" name="组合 5"/>
          <p:cNvGrpSpPr/>
          <p:nvPr/>
        </p:nvGrpSpPr>
        <p:grpSpPr>
          <a:xfrm>
            <a:off x="706167" y="1895822"/>
            <a:ext cx="9806172" cy="1444831"/>
            <a:chOff x="1809095" y="2024101"/>
            <a:chExt cx="5633901" cy="1445033"/>
          </a:xfrm>
        </p:grpSpPr>
        <p:sp>
          <p:nvSpPr>
            <p:cNvPr id="7" name="矩形 6"/>
            <p:cNvSpPr/>
            <p:nvPr/>
          </p:nvSpPr>
          <p:spPr>
            <a:xfrm>
              <a:off x="2427806" y="2073764"/>
              <a:ext cx="4571286" cy="400110"/>
            </a:xfrm>
            <a:prstGeom prst="rect">
              <a:avLst/>
            </a:prstGeom>
          </p:spPr>
          <p:txBody>
            <a:bodyPr wrap="square">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accent1"/>
                  </a:solidFill>
                  <a:latin typeface="+mj-lt"/>
                  <a:ea typeface="+mj-ea"/>
                  <a:cs typeface="+mj-cs"/>
                  <a:sym typeface="Arial" panose="020B0604020202020204" pitchFamily="34" charset="0"/>
                </a:rPr>
                <a:t>常用的大数据获取途径</a:t>
              </a:r>
              <a:endParaRPr lang="zh-CN" altLang="en-US" sz="2000" b="1" dirty="0">
                <a:solidFill>
                  <a:schemeClr val="accent1"/>
                </a:solidFill>
                <a:latin typeface="+mj-lt"/>
                <a:ea typeface="+mj-ea"/>
                <a:cs typeface="+mj-cs"/>
                <a:sym typeface="Arial" panose="020B0604020202020204" pitchFamily="34" charset="0"/>
              </a:endParaRPr>
            </a:p>
          </p:txBody>
        </p:sp>
        <p:sp>
          <p:nvSpPr>
            <p:cNvPr id="8" name="矩形 7"/>
            <p:cNvSpPr/>
            <p:nvPr/>
          </p:nvSpPr>
          <p:spPr>
            <a:xfrm>
              <a:off x="2368393" y="2046411"/>
              <a:ext cx="44727" cy="537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sym typeface="Arial" panose="020B0604020202020204" pitchFamily="34" charset="0"/>
              </a:endParaRPr>
            </a:p>
          </p:txBody>
        </p:sp>
        <p:cxnSp>
          <p:nvCxnSpPr>
            <p:cNvPr id="10" name="直接连接符 9"/>
            <p:cNvCxnSpPr/>
            <p:nvPr/>
          </p:nvCxnSpPr>
          <p:spPr>
            <a:xfrm flipV="1">
              <a:off x="2541633" y="2473874"/>
              <a:ext cx="4901363" cy="3691"/>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16200000">
              <a:off x="1397908" y="2435288"/>
              <a:ext cx="1445033" cy="622660"/>
            </a:xfrm>
            <a:prstGeom prst="rect">
              <a:avLst/>
            </a:prstGeom>
            <a:noFill/>
          </p:spPr>
          <p:txBody>
            <a:bodyPr vert="eaVert"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chemeClr val="accent1"/>
                  </a:solidFill>
                  <a:sym typeface="Arial" panose="020B0604020202020204" pitchFamily="34" charset="0"/>
                </a:rPr>
                <a:t>04</a:t>
              </a:r>
              <a:endParaRPr lang="zh-CN" altLang="en-US" sz="3200" b="1" dirty="0">
                <a:solidFill>
                  <a:schemeClr val="accent1"/>
                </a:solidFill>
                <a:sym typeface="Arial" panose="020B0604020202020204" pitchFamily="34" charset="0"/>
              </a:endParaRPr>
            </a:p>
          </p:txBody>
        </p:sp>
      </p:grpSp>
      <p:sp>
        <p:nvSpPr>
          <p:cNvPr id="13" name="矩形 12"/>
          <p:cNvSpPr/>
          <p:nvPr/>
        </p:nvSpPr>
        <p:spPr>
          <a:xfrm>
            <a:off x="1827646" y="2524890"/>
            <a:ext cx="4484122" cy="1635760"/>
          </a:xfrm>
          <a:prstGeom prst="rect">
            <a:avLst/>
          </a:prstGeom>
        </p:spPr>
        <p:txBody>
          <a:bodyPr wrap="square">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1400" b="1" dirty="0" err="1">
                <a:latin typeface="+mn-ea"/>
                <a:sym typeface="Arial" panose="020B0604020202020204" pitchFamily="34" charset="0"/>
              </a:rPr>
              <a:t>系统日志采集</a:t>
            </a:r>
            <a:endParaRPr lang="en-US" altLang="zh-CN" sz="1400" b="1" dirty="0">
              <a:latin typeface="+mn-ea"/>
              <a:sym typeface="Arial" panose="020B0604020202020204" pitchFamily="34" charset="0"/>
            </a:endParaRPr>
          </a:p>
          <a:p>
            <a:pPr algn="just" fontAlgn="auto">
              <a:lnSpc>
                <a:spcPts val="1320"/>
              </a:lnSpc>
            </a:pPr>
            <a:endParaRPr sz="1200" b="1" dirty="0">
              <a:latin typeface="+mn-ea"/>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latin typeface="+mn-ea"/>
                <a:sym typeface="Arial" panose="020B0604020202020204" pitchFamily="34" charset="0"/>
              </a:rPr>
              <a:t>可以使用海量数据采集工具，用于系统日志采集，如Hadoop的Chukwa、Cloudera的Flume、Facebook的Scribe等，这些工具均采用分布式架构，能满足大数据的日志数据采集和传输需求</a:t>
            </a:r>
            <a:endParaRPr sz="1200" dirty="0">
              <a:latin typeface="+mn-ea"/>
              <a:sym typeface="Arial" panose="020B0604020202020204" pitchFamily="34" charset="0"/>
            </a:endParaRPr>
          </a:p>
        </p:txBody>
      </p:sp>
      <p:sp>
        <p:nvSpPr>
          <p:cNvPr id="14" name="文本框 2"/>
          <p:cNvSpPr txBox="1"/>
          <p:nvPr/>
        </p:nvSpPr>
        <p:spPr>
          <a:xfrm>
            <a:off x="6311768" y="2532020"/>
            <a:ext cx="5174066" cy="3953518"/>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APP移动端数据采集</a:t>
            </a:r>
            <a:endParaRPr lang="en-US" altLang="zh-CN" sz="1400" b="1" dirty="0">
              <a:sym typeface="Arial" panose="020B0604020202020204" pitchFamily="34" charset="0"/>
            </a:endParaRPr>
          </a:p>
          <a:p>
            <a:pPr algn="just" fontAlgn="auto">
              <a:lnSpc>
                <a:spcPts val="1320"/>
              </a:lnSpc>
              <a:buNone/>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sym typeface="Arial" panose="020B0604020202020204" pitchFamily="34" charset="0"/>
              </a:rPr>
              <a:t>APP是获取用户移动端数据的一种有效方法，APP中的SDK插件可以将用户使用APP的信息汇总给指定服务器，即便用户在没有访问时，也能获知用户终端的相关信息，包括安装应用的数量和类型等。单个APP用户规模有限，数据量有限；但数十万APP用户，获取的用户终端数据和部分行为数据也会达到数亿的量级</a:t>
            </a:r>
            <a:endParaRPr sz="1200" dirty="0">
              <a:sym typeface="Arial" panose="020B0604020202020204" pitchFamily="34" charset="0"/>
            </a:endParaRPr>
          </a:p>
          <a:p>
            <a:pPr algn="just" fontAlgn="auto">
              <a:lnSpc>
                <a:spcPts val="1320"/>
              </a:lnSpc>
              <a:buNone/>
            </a:pPr>
            <a:endParaRPr sz="1100" dirty="0"/>
          </a:p>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与数据服务机构进行合作</a:t>
            </a:r>
            <a:endParaRPr lang="en-US" altLang="zh-CN" sz="14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sym typeface="Arial" panose="020B0604020202020204" pitchFamily="34" charset="0"/>
              </a:rPr>
              <a:t>数据服务机构通常具备规范的数据共享和交易渠道，人们可以在平台上快速、明确地获取自己所需要的数据。而对于企业生产经营数据或学科研究数据等保密性要求较高的数据，也可以通过与企业或研究机构合作，使用特定系统接口等相关方式采集数据</a:t>
            </a:r>
            <a:endParaRPr sz="1200" dirty="0"/>
          </a:p>
          <a:p>
            <a:pPr algn="just" fontAlgn="auto">
              <a:lnSpc>
                <a:spcPct val="150000"/>
              </a:lnSpc>
              <a:buNone/>
            </a:pPr>
            <a:endParaRPr sz="1100" dirty="0"/>
          </a:p>
        </p:txBody>
      </p:sp>
      <p:sp>
        <p:nvSpPr>
          <p:cNvPr id="15" name="文本框 4"/>
          <p:cNvSpPr txBox="1"/>
          <p:nvPr/>
        </p:nvSpPr>
        <p:spPr>
          <a:xfrm>
            <a:off x="1782605" y="3940288"/>
            <a:ext cx="4333323" cy="271984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50000"/>
              </a:lnSpc>
            </a:pPr>
            <a:endParaRPr sz="1100" dirty="0">
              <a:sym typeface="Arial" panose="020B0604020202020204" pitchFamily="34" charset="0"/>
            </a:endParaRPr>
          </a:p>
          <a:p>
            <a:pPr marL="171450" indent="-171450" algn="just" fontAlgn="auto">
              <a:lnSpc>
                <a:spcPct val="150000"/>
              </a:lnSpc>
              <a:buFont typeface="Wingdings" panose="05000000000000000000" pitchFamily="2" charset="2"/>
              <a:buChar char="n"/>
            </a:pPr>
            <a:r>
              <a:rPr sz="1400" b="1" dirty="0" err="1">
                <a:sym typeface="Arial" panose="020B0604020202020204" pitchFamily="34" charset="0"/>
              </a:rPr>
              <a:t>互联网数据采集</a:t>
            </a:r>
            <a:endParaRPr lang="en-US" altLang="zh-CN" sz="1400" b="1" dirty="0">
              <a:sym typeface="Arial" panose="020B0604020202020204" pitchFamily="34" charset="0"/>
            </a:endParaRPr>
          </a:p>
          <a:p>
            <a:pPr algn="just" fontAlgn="auto">
              <a:lnSpc>
                <a:spcPts val="1320"/>
              </a:lnSpc>
            </a:pPr>
            <a:endParaRPr sz="1200" b="1" dirty="0">
              <a:sym typeface="Arial" panose="020B0604020202020204" pitchFamily="34" charset="0"/>
            </a:endParaRPr>
          </a:p>
          <a:p>
            <a:pPr marL="628650" lvl="1" indent="-171450" algn="just">
              <a:lnSpc>
                <a:spcPct val="150000"/>
              </a:lnSpc>
              <a:buFont typeface="Wingdings" panose="05000000000000000000" pitchFamily="2" charset="2"/>
              <a:buChar char="p"/>
            </a:pPr>
            <a:r>
              <a:rPr sz="1200" dirty="0">
                <a:latin typeface="+mn-ea"/>
                <a:sym typeface="Arial" panose="020B0604020202020204" pitchFamily="34" charset="0"/>
              </a:rPr>
              <a:t>通过网络爬虫或网站公开</a:t>
            </a:r>
            <a:r>
              <a:rPr sz="1200" dirty="0">
                <a:sym typeface="Arial" panose="020B0604020202020204" pitchFamily="34" charset="0"/>
              </a:rPr>
              <a:t>API等方式从网站上获取数据信息，该方法可以数据从网页中抽取出来，将其存储为统一的本地数据文件，它支持图片、音频、视频等文件或附件的采集，附件与正文可以自动关联。除了网站中包含的内容之外，还可以使用DPI或DFI等带宽管理技术实现对网络流量的采集</a:t>
            </a:r>
            <a:endParaRPr sz="1200" dirty="0">
              <a:sym typeface="Arial" panose="020B0604020202020204" pitchFamily="34" charset="0"/>
            </a:endParaRPr>
          </a:p>
          <a:p>
            <a:pPr algn="just" fontAlgn="auto">
              <a:lnSpc>
                <a:spcPct val="150000"/>
              </a:lnSpc>
            </a:pPr>
            <a:endParaRPr sz="1100" dirty="0"/>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1">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2"/>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endParaRPr lang="zh-CN" altLang="en-US" sz="4000" b="1" spc="50" dirty="0">
              <a:solidFill>
                <a:schemeClr val="bg1"/>
              </a:solidFill>
              <a:latin typeface="+mj-ea"/>
              <a:ea typeface="+mj-ea"/>
            </a:endParaRP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26957"/>
            <a:ext cx="4693041" cy="703635"/>
            <a:chOff x="4931740" y="2099037"/>
            <a:chExt cx="2907495"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2" y="2099037"/>
              <a:ext cx="2362563" cy="743682"/>
              <a:chOff x="5600497" y="2070462"/>
              <a:chExt cx="2362563" cy="743682"/>
            </a:xfrm>
          </p:grpSpPr>
          <p:sp>
            <p:nvSpPr>
              <p:cNvPr id="59" name="文本框 30"/>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57650" y="3459183"/>
            <a:ext cx="4693041" cy="703634"/>
            <a:chOff x="4931740" y="2099038"/>
            <a:chExt cx="2907495" cy="743681"/>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2" y="2099038"/>
              <a:ext cx="2362563" cy="743681"/>
              <a:chOff x="5600497" y="2070463"/>
              <a:chExt cx="2362563" cy="743681"/>
            </a:xfrm>
          </p:grpSpPr>
          <p:sp>
            <p:nvSpPr>
              <p:cNvPr id="73" name="文本框 30"/>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328261" y="4691992"/>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endParaRPr lang="zh-CN" altLang="en-US" dirty="0"/>
          </a:p>
        </p:txBody>
      </p:sp>
      <p:sp>
        <p:nvSpPr>
          <p:cNvPr id="3" name="Content Placeholder 2"/>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1" name="图片 40"/>
          <p:cNvPicPr>
            <a:picLocks noChangeAspect="1"/>
          </p:cNvPicPr>
          <p:nvPr/>
        </p:nvPicPr>
        <p:blipFill>
          <a:blip r:embed="rId1"/>
          <a:stretch>
            <a:fillRect/>
          </a:stretch>
        </p:blipFill>
        <p:spPr>
          <a:xfrm>
            <a:off x="2038697" y="1806294"/>
            <a:ext cx="8298756" cy="42185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endParaRPr lang="zh-CN" altLang="en-US" dirty="0"/>
          </a:p>
        </p:txBody>
      </p:sp>
      <p:sp>
        <p:nvSpPr>
          <p:cNvPr id="3" name="Content Placeholder 2"/>
          <p:cNvSpPr>
            <a:spLocks noGrp="1"/>
          </p:cNvSpPr>
          <p:nvPr>
            <p:ph sz="quarter" idx="13"/>
          </p:nvPr>
        </p:nvSpPr>
        <p:spPr/>
        <p:txBody>
          <a:bodyPr/>
          <a:lstStyle/>
          <a:p>
            <a:r>
              <a:rPr lang="en-US" altLang="zh-CN" dirty="0"/>
              <a:t>3.1 </a:t>
            </a:r>
            <a:r>
              <a:rPr lang="zh-CN" altLang="en-US" dirty="0"/>
              <a:t>大数据应用场景</a:t>
            </a:r>
            <a:endParaRPr lang="en-US" dirty="0"/>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0337" y="2065875"/>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908" y="2046118"/>
            <a:ext cx="2405022" cy="17147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1690336" y="2065875"/>
            <a:ext cx="8044194" cy="3523095"/>
            <a:chOff x="585193" y="1672292"/>
            <a:chExt cx="10813680" cy="4736037"/>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8" name="图片 7"/>
            <p:cNvPicPr>
              <a:picLocks noChangeAspect="1"/>
            </p:cNvPicPr>
            <p:nvPr/>
          </p:nvPicPr>
          <p:blipFill>
            <a:blip r:embed="rId4"/>
            <a:stretch>
              <a:fillRect/>
            </a:stretch>
          </p:blipFill>
          <p:spPr>
            <a:xfrm>
              <a:off x="585193" y="3992777"/>
              <a:ext cx="2578315" cy="2397833"/>
            </a:xfrm>
            <a:prstGeom prst="rect">
              <a:avLst/>
            </a:prstGeom>
          </p:spPr>
        </p:pic>
        <p:pic>
          <p:nvPicPr>
            <p:cNvPr id="9" name="图片 8"/>
            <p:cNvPicPr>
              <a:picLocks noChangeAspect="1"/>
            </p:cNvPicPr>
            <p:nvPr/>
          </p:nvPicPr>
          <p:blipFill rotWithShape="1">
            <a:blip r:embed="rId5"/>
            <a:srcRect l="5554" r="6943" b="11198"/>
            <a:stretch>
              <a:fillRect/>
            </a:stretch>
          </p:blipFill>
          <p:spPr>
            <a:xfrm>
              <a:off x="3239305" y="4000780"/>
              <a:ext cx="3439885" cy="2389830"/>
            </a:xfrm>
            <a:prstGeom prst="rect">
              <a:avLst/>
            </a:prstGeom>
          </p:spPr>
        </p:pic>
        <p:pic>
          <p:nvPicPr>
            <p:cNvPr id="10" name="图片 9"/>
            <p:cNvPicPr>
              <a:picLocks noChangeAspect="1"/>
            </p:cNvPicPr>
            <p:nvPr/>
          </p:nvPicPr>
          <p:blipFill rotWithShape="1">
            <a:blip r:embed="rId6"/>
            <a:srcRect l="7409" t="11636" r="4762"/>
            <a:stretch>
              <a:fillRect/>
            </a:stretch>
          </p:blipFill>
          <p:spPr>
            <a:xfrm>
              <a:off x="6735877" y="4000780"/>
              <a:ext cx="2416745" cy="2390311"/>
            </a:xfrm>
            <a:prstGeom prst="rect">
              <a:avLst/>
            </a:prstGeom>
          </p:spPr>
        </p:pic>
        <p:pic>
          <p:nvPicPr>
            <p:cNvPr id="11" name="图片 10"/>
            <p:cNvPicPr>
              <a:picLocks noChangeAspect="1"/>
            </p:cNvPicPr>
            <p:nvPr/>
          </p:nvPicPr>
          <p:blipFill rotWithShape="1">
            <a:blip r:embed="rId7"/>
            <a:srcRect l="15625" r="13000"/>
            <a:stretch>
              <a:fillRect/>
            </a:stretch>
          </p:blipFill>
          <p:spPr>
            <a:xfrm>
              <a:off x="9221096" y="4000780"/>
              <a:ext cx="2177777" cy="2407549"/>
            </a:xfrm>
            <a:prstGeom prst="rect">
              <a:avLst/>
            </a:prstGeom>
          </p:spPr>
        </p:pic>
      </p:grpSp>
      <p:grpSp>
        <p:nvGrpSpPr>
          <p:cNvPr id="12" name="组合 11"/>
          <p:cNvGrpSpPr/>
          <p:nvPr/>
        </p:nvGrpSpPr>
        <p:grpSpPr>
          <a:xfrm>
            <a:off x="2054315" y="2944187"/>
            <a:ext cx="1904349" cy="648885"/>
            <a:chOff x="1307154" y="2302514"/>
            <a:chExt cx="2539132" cy="865180"/>
          </a:xfrm>
        </p:grpSpPr>
        <p:sp>
          <p:nvSpPr>
            <p:cNvPr id="13" name="矩形 1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4" name="矩形 1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文本框 23"/>
            <p:cNvSpPr txBox="1"/>
            <p:nvPr/>
          </p:nvSpPr>
          <p:spPr>
            <a:xfrm>
              <a:off x="1696263"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环境</a:t>
              </a:r>
              <a:endParaRPr lang="zh-CN" altLang="en-US" sz="2400" b="1" dirty="0">
                <a:solidFill>
                  <a:prstClr val="white"/>
                </a:solidFill>
              </a:endParaRPr>
            </a:p>
          </p:txBody>
        </p:sp>
      </p:grpSp>
      <p:grpSp>
        <p:nvGrpSpPr>
          <p:cNvPr id="16" name="组合 15"/>
          <p:cNvGrpSpPr/>
          <p:nvPr/>
        </p:nvGrpSpPr>
        <p:grpSpPr>
          <a:xfrm>
            <a:off x="4925326" y="2944187"/>
            <a:ext cx="1904349" cy="648885"/>
            <a:chOff x="1307154" y="2302514"/>
            <a:chExt cx="2539132" cy="865180"/>
          </a:xfrm>
        </p:grpSpPr>
        <p:sp>
          <p:nvSpPr>
            <p:cNvPr id="17" name="矩形 1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9" name="文本框 34"/>
            <p:cNvSpPr txBox="1"/>
            <p:nvPr/>
          </p:nvSpPr>
          <p:spPr>
            <a:xfrm>
              <a:off x="1781957"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教育行业</a:t>
              </a:r>
              <a:endParaRPr lang="zh-CN" altLang="en-US" sz="2400" b="1" dirty="0">
                <a:solidFill>
                  <a:prstClr val="white"/>
                </a:solidFill>
              </a:endParaRPr>
            </a:p>
          </p:txBody>
        </p:sp>
      </p:grpSp>
      <p:grpSp>
        <p:nvGrpSpPr>
          <p:cNvPr id="20" name="组合 19"/>
          <p:cNvGrpSpPr/>
          <p:nvPr/>
        </p:nvGrpSpPr>
        <p:grpSpPr>
          <a:xfrm>
            <a:off x="7581816" y="2944187"/>
            <a:ext cx="1904349" cy="648885"/>
            <a:chOff x="1307154" y="2302514"/>
            <a:chExt cx="2539132" cy="865180"/>
          </a:xfrm>
        </p:grpSpPr>
        <p:sp>
          <p:nvSpPr>
            <p:cNvPr id="21" name="矩形 20"/>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2" name="矩形 21"/>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文本框 38"/>
            <p:cNvSpPr txBox="1"/>
            <p:nvPr/>
          </p:nvSpPr>
          <p:spPr>
            <a:xfrm>
              <a:off x="1712949"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医疗行业</a:t>
              </a:r>
              <a:endParaRPr lang="zh-CN" altLang="en-US" sz="2400" b="1" dirty="0">
                <a:solidFill>
                  <a:prstClr val="white"/>
                </a:solidFill>
              </a:endParaRPr>
            </a:p>
          </p:txBody>
        </p:sp>
      </p:grpSp>
      <p:grpSp>
        <p:nvGrpSpPr>
          <p:cNvPr id="24" name="组合 23"/>
          <p:cNvGrpSpPr/>
          <p:nvPr/>
        </p:nvGrpSpPr>
        <p:grpSpPr>
          <a:xfrm>
            <a:off x="1703971" y="4815483"/>
            <a:ext cx="1904349" cy="648885"/>
            <a:chOff x="1307154" y="2302514"/>
            <a:chExt cx="2539132" cy="865180"/>
          </a:xfrm>
        </p:grpSpPr>
        <p:sp>
          <p:nvSpPr>
            <p:cNvPr id="25" name="矩形 24"/>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6" name="矩形 25"/>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7" name="文本框 42"/>
            <p:cNvSpPr txBox="1"/>
            <p:nvPr/>
          </p:nvSpPr>
          <p:spPr>
            <a:xfrm>
              <a:off x="1765050"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农业</a:t>
              </a:r>
              <a:endParaRPr lang="zh-CN" altLang="en-US" sz="2400" b="1" dirty="0">
                <a:solidFill>
                  <a:prstClr val="white"/>
                </a:solidFill>
              </a:endParaRPr>
            </a:p>
          </p:txBody>
        </p:sp>
      </p:grpSp>
      <p:grpSp>
        <p:nvGrpSpPr>
          <p:cNvPr id="28" name="组合 27"/>
          <p:cNvGrpSpPr/>
          <p:nvPr/>
        </p:nvGrpSpPr>
        <p:grpSpPr>
          <a:xfrm>
            <a:off x="3991980" y="4815483"/>
            <a:ext cx="1904349" cy="648885"/>
            <a:chOff x="1307154" y="2302514"/>
            <a:chExt cx="2539132" cy="865180"/>
          </a:xfrm>
        </p:grpSpPr>
        <p:sp>
          <p:nvSpPr>
            <p:cNvPr id="29" name="矩形 28"/>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0" name="矩形 29"/>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1" name="文本框 46"/>
            <p:cNvSpPr txBox="1"/>
            <p:nvPr/>
          </p:nvSpPr>
          <p:spPr>
            <a:xfrm>
              <a:off x="1436039"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  智慧城市</a:t>
              </a:r>
              <a:endParaRPr lang="zh-CN" altLang="en-US" sz="2400" b="1" dirty="0">
                <a:solidFill>
                  <a:prstClr val="white"/>
                </a:solidFill>
              </a:endParaRPr>
            </a:p>
          </p:txBody>
        </p:sp>
      </p:grpSp>
      <p:grpSp>
        <p:nvGrpSpPr>
          <p:cNvPr id="32" name="组合 31"/>
          <p:cNvGrpSpPr/>
          <p:nvPr/>
        </p:nvGrpSpPr>
        <p:grpSpPr>
          <a:xfrm>
            <a:off x="6311229" y="4815483"/>
            <a:ext cx="1775082" cy="648885"/>
            <a:chOff x="1307154" y="2302514"/>
            <a:chExt cx="2605864" cy="865180"/>
          </a:xfrm>
        </p:grpSpPr>
        <p:sp>
          <p:nvSpPr>
            <p:cNvPr id="33" name="矩形 3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4" name="矩形 3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5" name="文本框 50"/>
            <p:cNvSpPr txBox="1"/>
            <p:nvPr/>
          </p:nvSpPr>
          <p:spPr>
            <a:xfrm>
              <a:off x="1588918"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零售行业</a:t>
              </a:r>
              <a:endParaRPr lang="zh-CN" altLang="en-US" sz="2400" b="1" dirty="0">
                <a:solidFill>
                  <a:prstClr val="white"/>
                </a:solidFill>
              </a:endParaRPr>
            </a:p>
          </p:txBody>
        </p:sp>
      </p:grpSp>
      <p:grpSp>
        <p:nvGrpSpPr>
          <p:cNvPr id="36" name="组合 35"/>
          <p:cNvGrpSpPr/>
          <p:nvPr/>
        </p:nvGrpSpPr>
        <p:grpSpPr>
          <a:xfrm>
            <a:off x="8125387" y="4815483"/>
            <a:ext cx="1640555" cy="648885"/>
            <a:chOff x="1307154" y="2302514"/>
            <a:chExt cx="2605864" cy="865180"/>
          </a:xfrm>
        </p:grpSpPr>
        <p:sp>
          <p:nvSpPr>
            <p:cNvPr id="37" name="矩形 3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8" name="矩形 3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39" name="文本框 54"/>
            <p:cNvSpPr txBox="1"/>
            <p:nvPr/>
          </p:nvSpPr>
          <p:spPr>
            <a:xfrm>
              <a:off x="1588916" y="2442717"/>
              <a:ext cx="2324102"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prstClr val="white"/>
                  </a:solidFill>
                </a:rPr>
                <a:t>金融行业</a:t>
              </a:r>
              <a:endParaRPr lang="zh-CN" altLang="en-US" sz="2400" b="1" dirty="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endParaRPr lang="zh-CN" altLang="en-US" dirty="0"/>
          </a:p>
        </p:txBody>
      </p:sp>
      <p:grpSp>
        <p:nvGrpSpPr>
          <p:cNvPr id="4" name="组合 3"/>
          <p:cNvGrpSpPr/>
          <p:nvPr/>
        </p:nvGrpSpPr>
        <p:grpSpPr>
          <a:xfrm>
            <a:off x="602013" y="1539690"/>
            <a:ext cx="3101893" cy="661406"/>
            <a:chOff x="1307154" y="2302514"/>
            <a:chExt cx="2539132" cy="865180"/>
          </a:xfrm>
        </p:grpSpPr>
        <p:sp>
          <p:nvSpPr>
            <p:cNvPr id="14" name="矩形 13"/>
            <p:cNvSpPr/>
            <p:nvPr/>
          </p:nvSpPr>
          <p:spPr>
            <a:xfrm>
              <a:off x="1307154" y="2302514"/>
              <a:ext cx="2539132" cy="865180"/>
            </a:xfrm>
            <a:prstGeom prst="rect">
              <a:avLst/>
            </a:prstGeom>
            <a:solidFill>
              <a:srgbClr val="FFC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p:cNvSpPr txBox="1"/>
            <p:nvPr/>
          </p:nvSpPr>
          <p:spPr>
            <a:xfrm>
              <a:off x="1602699" y="2419137"/>
              <a:ext cx="1966674"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零售行业</a:t>
              </a:r>
              <a:endParaRPr lang="zh-CN" altLang="en-US" sz="2400" b="1" dirty="0">
                <a:solidFill>
                  <a:prstClr val="white"/>
                </a:solidFill>
              </a:endParaRPr>
            </a:p>
          </p:txBody>
        </p:sp>
      </p:grpSp>
      <p:sp>
        <p:nvSpPr>
          <p:cNvPr id="5" name="矩形 4"/>
          <p:cNvSpPr/>
          <p:nvPr/>
        </p:nvSpPr>
        <p:spPr>
          <a:xfrm>
            <a:off x="602013" y="2317415"/>
            <a:ext cx="3101893" cy="363878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p:cNvSpPr/>
          <p:nvPr/>
        </p:nvSpPr>
        <p:spPr>
          <a:xfrm>
            <a:off x="773280" y="2416770"/>
            <a:ext cx="293062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零售行业大数据应用有两个层面，一个层面是零售行业可以了解客户的消费喜好和趋势，进行商品的精准营销，降低营销成本。另一个层面是依据客户购买的产品，为客户提供可能购买的其他产品，扩大销售额，也属于精准营销范畴。</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未来考验零售企业的是如何挖掘消费者需求，以及高效整合供应链满足其需求的能力，因此，信息技术水平的高低成为获得竞争优势的关键要素</a:t>
            </a:r>
            <a:r>
              <a:rPr lang="zh-CN" altLang="zh-CN" sz="1400" dirty="0">
                <a:latin typeface="仿宋" panose="02010609060101010101" pitchFamily="49" charset="-122"/>
                <a:ea typeface="仿宋" panose="02010609060101010101" pitchFamily="49" charset="-122"/>
              </a:rPr>
              <a:t>。</a:t>
            </a:r>
            <a:endParaRPr lang="zh-CN" altLang="zh-CN" sz="1400" dirty="0">
              <a:latin typeface="仿宋" panose="02010609060101010101" pitchFamily="49" charset="-122"/>
              <a:ea typeface="仿宋" panose="02010609060101010101" pitchFamily="49" charset="-122"/>
            </a:endParaRPr>
          </a:p>
        </p:txBody>
      </p:sp>
      <p:pic>
        <p:nvPicPr>
          <p:cNvPr id="25" name="图片 7"/>
          <p:cNvPicPr>
            <a:picLocks noChangeAspect="1"/>
          </p:cNvPicPr>
          <p:nvPr/>
        </p:nvPicPr>
        <p:blipFill rotWithShape="1">
          <a:blip r:embed="rId1">
            <a:extLst>
              <a:ext uri="{28A0092B-C50C-407E-A947-70E740481C1C}">
                <a14:useLocalDpi xmlns:a14="http://schemas.microsoft.com/office/drawing/2010/main" val="0"/>
              </a:ext>
            </a:extLst>
          </a:blip>
          <a:srcRect l="2704" b="1755"/>
          <a:stretch>
            <a:fillRect/>
          </a:stretch>
        </p:blipFill>
        <p:spPr bwMode="auto">
          <a:xfrm>
            <a:off x="4119603" y="1539690"/>
            <a:ext cx="3752363"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2"/>
          <a:stretch>
            <a:fillRect/>
          </a:stretch>
        </p:blipFill>
        <p:spPr>
          <a:xfrm>
            <a:off x="8148071" y="1539690"/>
            <a:ext cx="3600003" cy="2016000"/>
          </a:xfrm>
          <a:prstGeom prst="rect">
            <a:avLst/>
          </a:prstGeom>
        </p:spPr>
      </p:pic>
      <p:sp>
        <p:nvSpPr>
          <p:cNvPr id="27" name="矩形 26"/>
          <p:cNvSpPr/>
          <p:nvPr/>
        </p:nvSpPr>
        <p:spPr>
          <a:xfrm>
            <a:off x="4119603" y="4070119"/>
            <a:ext cx="7819807" cy="1661609"/>
          </a:xfrm>
          <a:prstGeom prst="rect">
            <a:avLst/>
          </a:prstGeom>
        </p:spPr>
        <p:txBody>
          <a:bodyPr wrap="square">
            <a:spAutoFit/>
          </a:bodyPr>
          <a:lstStyle/>
          <a:p>
            <a:pPr>
              <a:lnSpc>
                <a:spcPct val="130000"/>
              </a:lnSpc>
              <a:buSzPct val="130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淘宝上的买家在购买商品前，会比较多家供应商的产品，进而反映到淘宝网站统计数据中，通过用户比选、购买行为进行贸易分析预测</a:t>
            </a:r>
            <a:endParaRPr lang="en-US" altLang="zh-CN" sz="1600" dirty="0">
              <a:latin typeface="微软雅黑" panose="020B0503020204020204" pitchFamily="34" charset="-122"/>
              <a:ea typeface="微软雅黑" panose="020B0503020204020204" pitchFamily="34" charset="-122"/>
            </a:endParaRPr>
          </a:p>
          <a:p>
            <a:pPr>
              <a:lnSpc>
                <a:spcPct val="130000"/>
              </a:lnSpc>
              <a:buSzPct val="130000"/>
            </a:pPr>
            <a:endParaRPr lang="en-US" altLang="zh-CN" sz="1600" dirty="0">
              <a:latin typeface="微软雅黑" panose="020B0503020204020204" pitchFamily="34" charset="-122"/>
              <a:ea typeface="微软雅黑" panose="020B0503020204020204" pitchFamily="34" charset="-122"/>
            </a:endParaRPr>
          </a:p>
          <a:p>
            <a:pPr>
              <a:lnSpc>
                <a:spcPct val="130000"/>
              </a:lnSpc>
              <a:buSzPct val="130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2008</a:t>
            </a:r>
            <a:r>
              <a:rPr lang="zh-CN" altLang="en-US" sz="1600" dirty="0">
                <a:latin typeface="微软雅黑" panose="020B0503020204020204" pitchFamily="34" charset="-122"/>
                <a:ea typeface="微软雅黑" panose="020B0503020204020204" pitchFamily="34" charset="-122"/>
              </a:rPr>
              <a:t>年初，淘宝上买家询盘数急剧下滑，</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淘宝网预测到欧美对中国的采购在下滑，最后推断出世界贸易即将发生变化</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endParaRPr lang="zh-CN" altLang="en-US" dirty="0"/>
          </a:p>
        </p:txBody>
      </p:sp>
      <p:grpSp>
        <p:nvGrpSpPr>
          <p:cNvPr id="7" name="组合 6"/>
          <p:cNvGrpSpPr/>
          <p:nvPr/>
        </p:nvGrpSpPr>
        <p:grpSpPr>
          <a:xfrm>
            <a:off x="467872" y="1467577"/>
            <a:ext cx="3060213" cy="661406"/>
            <a:chOff x="1307154" y="2302514"/>
            <a:chExt cx="2539132" cy="865180"/>
          </a:xfrm>
          <a:solidFill>
            <a:schemeClr val="accent4">
              <a:lumMod val="75000"/>
            </a:schemeClr>
          </a:solidFill>
        </p:grpSpPr>
        <p:sp>
          <p:nvSpPr>
            <p:cNvPr id="11" name="矩形 10"/>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金融行业</a:t>
              </a:r>
              <a:endParaRPr lang="zh-CN" altLang="en-US" sz="2400" b="1" dirty="0">
                <a:solidFill>
                  <a:prstClr val="white"/>
                </a:solidFill>
              </a:endParaRPr>
            </a:p>
          </p:txBody>
        </p:sp>
      </p:grpSp>
      <p:sp>
        <p:nvSpPr>
          <p:cNvPr id="8" name="矩形 7"/>
          <p:cNvSpPr/>
          <p:nvPr/>
        </p:nvSpPr>
        <p:spPr>
          <a:xfrm>
            <a:off x="480976" y="2287011"/>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p:nvSpPr>
        <p:spPr>
          <a:xfrm>
            <a:off x="631081" y="2528280"/>
            <a:ext cx="2838617"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accent1"/>
                </a:solidFill>
                <a:latin typeface="仿宋" panose="02010609060101010101" pitchFamily="49" charset="-122"/>
                <a:ea typeface="仿宋" panose="02010609060101010101" pitchFamily="49" charset="-122"/>
              </a:rPr>
              <a:t>1</a:t>
            </a:r>
            <a:r>
              <a:rPr lang="zh-CN" altLang="zh-CN" sz="1600" b="1" dirty="0">
                <a:solidFill>
                  <a:schemeClr val="accent1"/>
                </a:solidFill>
                <a:latin typeface="仿宋" panose="02010609060101010101" pitchFamily="49" charset="-122"/>
                <a:ea typeface="仿宋" panose="02010609060101010101" pitchFamily="49" charset="-122"/>
              </a:rPr>
              <a:t>）银行数据应用场景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利用数据挖掘来分析出一些交易数据背后的商业价值。</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2</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保险数据应用场景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用数据来提升保险产品的精算水平，提高利润水平和投资收益。</a:t>
            </a:r>
            <a:endParaRPr lang="en-US"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b="1" dirty="0">
                <a:solidFill>
                  <a:schemeClr val="accent1"/>
                </a:solidFill>
                <a:latin typeface="仿宋" panose="02010609060101010101" pitchFamily="49" charset="-122"/>
                <a:ea typeface="仿宋" panose="02010609060101010101" pitchFamily="49" charset="-122"/>
              </a:rPr>
              <a:t>3</a:t>
            </a:r>
            <a:r>
              <a:rPr lang="zh-CN" altLang="en-US" sz="1600" b="1" dirty="0">
                <a:solidFill>
                  <a:schemeClr val="accent1"/>
                </a:solidFill>
                <a:latin typeface="仿宋" panose="02010609060101010101" pitchFamily="49" charset="-122"/>
                <a:ea typeface="仿宋" panose="02010609060101010101" pitchFamily="49" charset="-122"/>
              </a:rPr>
              <a:t>）</a:t>
            </a:r>
            <a:r>
              <a:rPr lang="zh-CN" altLang="zh-CN" sz="1600" b="1" dirty="0">
                <a:solidFill>
                  <a:schemeClr val="accent1"/>
                </a:solidFill>
                <a:latin typeface="仿宋" panose="02010609060101010101" pitchFamily="49" charset="-122"/>
                <a:ea typeface="仿宋" panose="02010609060101010101" pitchFamily="49" charset="-122"/>
              </a:rPr>
              <a:t>证券数据应用场景</a:t>
            </a:r>
            <a:endParaRPr lang="en-US" altLang="zh-CN" sz="1600" b="1" dirty="0">
              <a:solidFill>
                <a:schemeClr val="accent1"/>
              </a:solidFill>
              <a:latin typeface="仿宋" panose="02010609060101010101" pitchFamily="49" charset="-122"/>
              <a:ea typeface="仿宋" panose="02010609060101010101" pitchFamily="49" charset="-122"/>
            </a:endParaRPr>
          </a:p>
          <a:p>
            <a:r>
              <a:rPr lang="zh-CN" altLang="zh-CN" sz="1600" dirty="0">
                <a:latin typeface="仿宋" panose="02010609060101010101" pitchFamily="49" charset="-122"/>
                <a:ea typeface="仿宋" panose="02010609060101010101" pitchFamily="49" charset="-122"/>
              </a:rPr>
              <a:t>对客户交易习惯和行为分析可以帮助证券公司获得更多的收益</a:t>
            </a:r>
            <a:r>
              <a:rPr lang="zh-CN" altLang="zh-CN" sz="1400" dirty="0">
                <a:latin typeface="仿宋" panose="02010609060101010101" pitchFamily="49" charset="-122"/>
                <a:ea typeface="仿宋" panose="02010609060101010101" pitchFamily="49" charset="-122"/>
              </a:rPr>
              <a:t>。</a:t>
            </a:r>
            <a:endParaRPr lang="zh-CN" altLang="zh-CN" sz="1400" dirty="0">
              <a:latin typeface="仿宋" panose="02010609060101010101" pitchFamily="49" charset="-122"/>
              <a:ea typeface="仿宋" panose="02010609060101010101" pitchFamily="49" charset="-122"/>
            </a:endParaRPr>
          </a:p>
        </p:txBody>
      </p:sp>
      <p:pic>
        <p:nvPicPr>
          <p:cNvPr id="27" name="图片 26"/>
          <p:cNvPicPr>
            <a:picLocks noChangeAspect="1"/>
          </p:cNvPicPr>
          <p:nvPr/>
        </p:nvPicPr>
        <p:blipFill>
          <a:blip r:embed="rId1"/>
          <a:stretch>
            <a:fillRect/>
          </a:stretch>
        </p:blipFill>
        <p:spPr>
          <a:xfrm>
            <a:off x="7942664" y="1466280"/>
            <a:ext cx="3425267" cy="2124000"/>
          </a:xfrm>
          <a:prstGeom prst="rect">
            <a:avLst/>
          </a:prstGeom>
        </p:spPr>
      </p:pic>
      <p:sp>
        <p:nvSpPr>
          <p:cNvPr id="33" name="矩形 32"/>
          <p:cNvSpPr/>
          <p:nvPr/>
        </p:nvSpPr>
        <p:spPr>
          <a:xfrm>
            <a:off x="4076885" y="4092878"/>
            <a:ext cx="7176746"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汇丰银行在防范信用卡和借记卡欺诈的基础上，利用</a:t>
            </a:r>
            <a:r>
              <a:rPr lang="en-US" altLang="zh-CN" sz="1600" dirty="0">
                <a:solidFill>
                  <a:srgbClr val="1A1A1A"/>
                </a:solidFill>
                <a:latin typeface="+mn-ea"/>
              </a:rPr>
              <a:t>SAS</a:t>
            </a:r>
            <a:r>
              <a:rPr lang="zh-CN" altLang="en-US" sz="1600" dirty="0">
                <a:solidFill>
                  <a:srgbClr val="1A1A1A"/>
                </a:solidFill>
                <a:latin typeface="+mn-ea"/>
              </a:rPr>
              <a:t>构建了一套全球业务网络的防欺诈管理系统，为多种业务线和渠道提供完善的欺诈防范</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solidFill>
                  <a:srgbClr val="1A1A1A"/>
                </a:solidFill>
                <a:latin typeface="+mn-ea"/>
              </a:rPr>
              <a:t>该系统通过收集和分析大数据，以</a:t>
            </a:r>
            <a:r>
              <a:rPr lang="zh-CN" altLang="en-US" sz="1600" dirty="0">
                <a:solidFill>
                  <a:schemeClr val="accent2">
                    <a:lumMod val="25000"/>
                  </a:schemeClr>
                </a:solidFill>
                <a:latin typeface="+mn-ea"/>
              </a:rPr>
              <a:t>更快的信息获取速度挖掘交易的不正当行为，并迅速启动紧急告警</a:t>
            </a:r>
            <a:endParaRPr lang="zh-CN" altLang="en-US" sz="1600" dirty="0">
              <a:latin typeface="+mn-ea"/>
            </a:endParaRPr>
          </a:p>
        </p:txBody>
      </p:sp>
      <p:pic>
        <p:nvPicPr>
          <p:cNvPr id="35" name="图片 34"/>
          <p:cNvPicPr>
            <a:picLocks noChangeAspect="1"/>
          </p:cNvPicPr>
          <p:nvPr/>
        </p:nvPicPr>
        <p:blipFill rotWithShape="1">
          <a:blip r:embed="rId2"/>
          <a:srcRect l="6959" b="943"/>
          <a:stretch>
            <a:fillRect/>
          </a:stretch>
        </p:blipFill>
        <p:spPr>
          <a:xfrm>
            <a:off x="4249336" y="1486305"/>
            <a:ext cx="3561873" cy="2103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endParaRPr lang="zh-CN" altLang="en-US" dirty="0"/>
          </a:p>
        </p:txBody>
      </p:sp>
      <p:grpSp>
        <p:nvGrpSpPr>
          <p:cNvPr id="7" name="组合 6"/>
          <p:cNvGrpSpPr/>
          <p:nvPr/>
        </p:nvGrpSpPr>
        <p:grpSpPr>
          <a:xfrm>
            <a:off x="520282" y="1537655"/>
            <a:ext cx="3060213" cy="661406"/>
            <a:chOff x="1307154" y="2302514"/>
            <a:chExt cx="2539132" cy="865180"/>
          </a:xfrm>
          <a:solidFill>
            <a:schemeClr val="accent6">
              <a:lumMod val="50000"/>
            </a:schemeClr>
          </a:solidFill>
        </p:grpSpPr>
        <p:sp>
          <p:nvSpPr>
            <p:cNvPr id="11" name="矩形 10"/>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2" name="矩形 11"/>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3"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智慧城市</a:t>
              </a:r>
              <a:endParaRPr lang="zh-CN" altLang="en-US" sz="2400" b="1" dirty="0">
                <a:solidFill>
                  <a:prstClr val="white"/>
                </a:solidFill>
              </a:endParaRPr>
            </a:p>
          </p:txBody>
        </p:sp>
      </p:grpSp>
      <p:sp>
        <p:nvSpPr>
          <p:cNvPr id="8" name="矩形 7"/>
          <p:cNvSpPr/>
          <p:nvPr/>
        </p:nvSpPr>
        <p:spPr>
          <a:xfrm>
            <a:off x="480976" y="2344465"/>
            <a:ext cx="3060213" cy="36117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p:cNvSpPr/>
          <p:nvPr/>
        </p:nvSpPr>
        <p:spPr>
          <a:xfrm>
            <a:off x="631081" y="2585734"/>
            <a:ext cx="2838617" cy="28007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2"/>
                </a:solidFill>
                <a:latin typeface="仿宋" panose="02010609060101010101" pitchFamily="49" charset="-122"/>
                <a:ea typeface="仿宋" panose="02010609060101010101" pitchFamily="49" charset="-122"/>
              </a:rPr>
              <a:t>   大数据技术可以了解经济发展情况、各产业发展情况、消费支出和产品销售情况等，依据分析结果，科学地制定宏观政策，平衡各产业发展，避免产能过剩，有效利用自然资源和社会资源，提高社会生产效率。大数据技术也能帮助政府进行支出管理，透明合理的财政支出将有利于提高公信力和监督财政支出。</a:t>
            </a:r>
            <a:endParaRPr lang="zh-CN" altLang="en-US" sz="1600" dirty="0">
              <a:solidFill>
                <a:schemeClr val="tx2"/>
              </a:solidFill>
              <a:latin typeface="仿宋" panose="02010609060101010101" pitchFamily="49" charset="-122"/>
              <a:ea typeface="仿宋" panose="02010609060101010101" pitchFamily="49" charset="-122"/>
            </a:endParaRPr>
          </a:p>
        </p:txBody>
      </p:sp>
      <p:pic>
        <p:nvPicPr>
          <p:cNvPr id="2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59284" y="1487734"/>
            <a:ext cx="2529600" cy="22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2"/>
          <a:stretch>
            <a:fillRect/>
          </a:stretch>
        </p:blipFill>
        <p:spPr>
          <a:xfrm>
            <a:off x="7122625" y="1487734"/>
            <a:ext cx="3921433" cy="2196000"/>
          </a:xfrm>
          <a:prstGeom prst="rect">
            <a:avLst/>
          </a:prstGeom>
        </p:spPr>
      </p:pic>
      <p:sp>
        <p:nvSpPr>
          <p:cNvPr id="26" name="矩形 25"/>
          <p:cNvSpPr/>
          <p:nvPr/>
        </p:nvSpPr>
        <p:spPr>
          <a:xfrm>
            <a:off x="3948298" y="3854878"/>
            <a:ext cx="7342136" cy="23164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1A1A1A"/>
                </a:solidFill>
                <a:latin typeface="+mn-ea"/>
              </a:rPr>
              <a:t>美国佛罗里达州为治理警察超速行驶问题，通过对不同高速口收费站的原始数据记录（约为</a:t>
            </a:r>
            <a:r>
              <a:rPr lang="en-US" altLang="zh-CN" sz="1400" dirty="0">
                <a:solidFill>
                  <a:srgbClr val="1A1A1A"/>
                </a:solidFill>
                <a:latin typeface="+mn-ea"/>
              </a:rPr>
              <a:t>110</a:t>
            </a:r>
            <a:r>
              <a:rPr lang="zh-CN" altLang="en-US" sz="1400" dirty="0">
                <a:solidFill>
                  <a:srgbClr val="1A1A1A"/>
                </a:solidFill>
                <a:latin typeface="+mn-ea"/>
              </a:rPr>
              <a:t>万条）比对挖掘分析发现当地的</a:t>
            </a:r>
            <a:r>
              <a:rPr lang="en-US" altLang="zh-CN" sz="1400" dirty="0">
                <a:solidFill>
                  <a:srgbClr val="1A1A1A"/>
                </a:solidFill>
                <a:latin typeface="+mn-ea"/>
              </a:rPr>
              <a:t>3900</a:t>
            </a:r>
            <a:r>
              <a:rPr lang="zh-CN" altLang="en-US" sz="1400" dirty="0">
                <a:solidFill>
                  <a:srgbClr val="1A1A1A"/>
                </a:solidFill>
                <a:latin typeface="+mn-ea"/>
              </a:rPr>
              <a:t>辆警车在</a:t>
            </a:r>
            <a:r>
              <a:rPr lang="en-US" altLang="zh-CN" sz="1400" dirty="0">
                <a:solidFill>
                  <a:srgbClr val="1A1A1A"/>
                </a:solidFill>
                <a:latin typeface="+mn-ea"/>
              </a:rPr>
              <a:t>13</a:t>
            </a:r>
            <a:r>
              <a:rPr lang="zh-CN" altLang="en-US" sz="1400" dirty="0">
                <a:solidFill>
                  <a:srgbClr val="1A1A1A"/>
                </a:solidFill>
                <a:latin typeface="+mn-ea"/>
              </a:rPr>
              <a:t>个月的时间里共发生了</a:t>
            </a:r>
            <a:r>
              <a:rPr lang="en-US" altLang="zh-CN" sz="1400" dirty="0">
                <a:solidFill>
                  <a:srgbClr val="1A1A1A"/>
                </a:solidFill>
                <a:latin typeface="+mn-ea"/>
              </a:rPr>
              <a:t>5100</a:t>
            </a:r>
            <a:r>
              <a:rPr lang="zh-CN" altLang="en-US" sz="1400" dirty="0">
                <a:solidFill>
                  <a:srgbClr val="1A1A1A"/>
                </a:solidFill>
                <a:latin typeface="+mn-ea"/>
              </a:rPr>
              <a:t>多次的超速行驶记录。进一步的筛选分析发现，警车超速行驶的时间竟然大部分都发生在上下班时间</a:t>
            </a:r>
            <a:endParaRPr lang="zh-CN" altLang="en-US" sz="1400" dirty="0">
              <a:solidFill>
                <a:srgbClr val="1A1A1A"/>
              </a:solidFill>
              <a:latin typeface="+mn-ea"/>
            </a:endParaRPr>
          </a:p>
          <a:p>
            <a:pPr marL="285750" indent="-285750">
              <a:lnSpc>
                <a:spcPct val="150000"/>
              </a:lnSpc>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400" dirty="0">
                <a:solidFill>
                  <a:srgbClr val="1A1A1A"/>
                </a:solidFill>
                <a:latin typeface="+mn-ea"/>
              </a:rPr>
              <a:t>翔实的数据纪录与可信的分析结果引起了当地民众的广泛关注，牵扯到超速案件的</a:t>
            </a:r>
            <a:r>
              <a:rPr lang="en-US" altLang="zh-CN" sz="1400" dirty="0">
                <a:solidFill>
                  <a:srgbClr val="1A1A1A"/>
                </a:solidFill>
                <a:latin typeface="+mn-ea"/>
              </a:rPr>
              <a:t>12</a:t>
            </a:r>
            <a:r>
              <a:rPr lang="zh-CN" altLang="en-US" sz="1400" dirty="0">
                <a:solidFill>
                  <a:srgbClr val="1A1A1A"/>
                </a:solidFill>
                <a:latin typeface="+mn-ea"/>
              </a:rPr>
              <a:t>个部门近</a:t>
            </a:r>
            <a:r>
              <a:rPr lang="en-US" altLang="zh-CN" sz="1400" dirty="0">
                <a:solidFill>
                  <a:srgbClr val="1A1A1A"/>
                </a:solidFill>
                <a:latin typeface="+mn-ea"/>
              </a:rPr>
              <a:t>800</a:t>
            </a:r>
            <a:r>
              <a:rPr lang="zh-CN" altLang="en-US" sz="1400" dirty="0">
                <a:solidFill>
                  <a:srgbClr val="1A1A1A"/>
                </a:solidFill>
                <a:latin typeface="+mn-ea"/>
              </a:rPr>
              <a:t>名警察受到处理，“警察开快车”事件被有效治理和纠正</a:t>
            </a:r>
            <a:endParaRPr lang="zh-CN" altLang="en-US" sz="140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endParaRPr lang="zh-CN" altLang="en-US" dirty="0"/>
          </a:p>
        </p:txBody>
      </p:sp>
      <p:grpSp>
        <p:nvGrpSpPr>
          <p:cNvPr id="18" name="组合 17"/>
          <p:cNvGrpSpPr/>
          <p:nvPr/>
        </p:nvGrpSpPr>
        <p:grpSpPr>
          <a:xfrm>
            <a:off x="478906" y="1467577"/>
            <a:ext cx="3065807" cy="661406"/>
            <a:chOff x="1307154" y="2302514"/>
            <a:chExt cx="2539132" cy="865180"/>
          </a:xfrm>
        </p:grpSpPr>
        <p:sp>
          <p:nvSpPr>
            <p:cNvPr id="22" name="矩形 21"/>
            <p:cNvSpPr/>
            <p:nvPr/>
          </p:nvSpPr>
          <p:spPr>
            <a:xfrm>
              <a:off x="1307154" y="2302514"/>
              <a:ext cx="2539132" cy="865180"/>
            </a:xfrm>
            <a:prstGeom prst="rect">
              <a:avLst/>
            </a:prstGeom>
            <a:solidFill>
              <a:schemeClr val="accent4">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p:cNvSpPr txBox="1"/>
            <p:nvPr/>
          </p:nvSpPr>
          <p:spPr>
            <a:xfrm>
              <a:off x="1423987" y="2419137"/>
              <a:ext cx="2323015"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农业行业</a:t>
              </a:r>
              <a:endParaRPr lang="zh-CN" altLang="en-US" sz="2400" b="1" dirty="0">
                <a:solidFill>
                  <a:prstClr val="white"/>
                </a:solidFill>
              </a:endParaRPr>
            </a:p>
          </p:txBody>
        </p:sp>
      </p:grpSp>
      <p:grpSp>
        <p:nvGrpSpPr>
          <p:cNvPr id="19" name="组合 18"/>
          <p:cNvGrpSpPr/>
          <p:nvPr/>
        </p:nvGrpSpPr>
        <p:grpSpPr>
          <a:xfrm>
            <a:off x="490070" y="2304892"/>
            <a:ext cx="3065806" cy="3638785"/>
            <a:chOff x="508958" y="1837426"/>
            <a:chExt cx="3417723" cy="3890514"/>
          </a:xfrm>
        </p:grpSpPr>
        <p:sp>
          <p:nvSpPr>
            <p:cNvPr id="20" name="矩形 19"/>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664482" y="2109152"/>
              <a:ext cx="3088011" cy="3257777"/>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借助于大数据提供的消费能力和趋势报告，政府可为农业生产进行合理引导，依据需求进行生产，避免产能过剩造成不必要的资源和社会财富浪费。</a:t>
              </a:r>
              <a:endParaRPr lang="zh-CN" altLang="zh-CN" sz="1600" dirty="0">
                <a:latin typeface="仿宋" panose="02010609060101010101" pitchFamily="49" charset="-122"/>
                <a:ea typeface="仿宋" panose="02010609060101010101" pitchFamily="49" charset="-122"/>
              </a:endParaRPr>
            </a:p>
            <a:p>
              <a:endParaRPr lang="en-US" altLang="zh-CN" sz="1600" dirty="0">
                <a:latin typeface="仿宋" panose="02010609060101010101" pitchFamily="49" charset="-122"/>
                <a:ea typeface="仿宋" panose="02010609060101010101" pitchFamily="49" charset="-122"/>
              </a:endParaRPr>
            </a:p>
            <a:p>
              <a:r>
                <a:rPr lang="en-US" altLang="zh-CN" sz="1600" dirty="0">
                  <a:latin typeface="仿宋" panose="02010609060101010101" pitchFamily="49" charset="-122"/>
                  <a:ea typeface="仿宋" panose="02010609060101010101" pitchFamily="49" charset="-122"/>
                </a:rPr>
                <a:t>    </a:t>
              </a:r>
              <a:r>
                <a:rPr lang="zh-CN" altLang="zh-CN" sz="1600" dirty="0">
                  <a:latin typeface="仿宋" panose="02010609060101010101" pitchFamily="49" charset="-122"/>
                  <a:ea typeface="仿宋" panose="02010609060101010101" pitchFamily="49" charset="-122"/>
                </a:rPr>
                <a:t>通过大数据的分析将会更精确地预测未来的天气，帮助农民做好自然灾害的预防工作，帮助政府实现农业的精细化管理和科学决策。</a:t>
              </a:r>
              <a:endParaRPr lang="zh-CN" altLang="zh-CN" sz="1600" dirty="0">
                <a:latin typeface="仿宋" panose="02010609060101010101" pitchFamily="49" charset="-122"/>
                <a:ea typeface="仿宋" panose="02010609060101010101" pitchFamily="49" charset="-122"/>
              </a:endParaRPr>
            </a:p>
          </p:txBody>
        </p:sp>
      </p:grpSp>
      <p:pic>
        <p:nvPicPr>
          <p:cNvPr id="26" name="图片 25"/>
          <p:cNvPicPr>
            <a:picLocks noChangeAspect="1"/>
          </p:cNvPicPr>
          <p:nvPr/>
        </p:nvPicPr>
        <p:blipFill>
          <a:blip r:embed="rId1"/>
          <a:stretch>
            <a:fillRect/>
          </a:stretch>
        </p:blipFill>
        <p:spPr>
          <a:xfrm>
            <a:off x="4254141" y="1452570"/>
            <a:ext cx="3450397" cy="1908000"/>
          </a:xfrm>
          <a:prstGeom prst="rect">
            <a:avLst/>
          </a:prstGeom>
        </p:spPr>
      </p:pic>
      <p:pic>
        <p:nvPicPr>
          <p:cNvPr id="30" name="图片 29"/>
          <p:cNvPicPr>
            <a:picLocks noChangeAspect="1"/>
          </p:cNvPicPr>
          <p:nvPr/>
        </p:nvPicPr>
        <p:blipFill>
          <a:blip r:embed="rId2"/>
          <a:stretch>
            <a:fillRect/>
          </a:stretch>
        </p:blipFill>
        <p:spPr>
          <a:xfrm>
            <a:off x="8105774" y="1452570"/>
            <a:ext cx="3033506" cy="1908000"/>
          </a:xfrm>
          <a:prstGeom prst="rect">
            <a:avLst/>
          </a:prstGeom>
        </p:spPr>
      </p:pic>
      <p:sp>
        <p:nvSpPr>
          <p:cNvPr id="33" name="矩形 32"/>
          <p:cNvSpPr/>
          <p:nvPr/>
        </p:nvSpPr>
        <p:spPr>
          <a:xfrm>
            <a:off x="4078386" y="3611731"/>
            <a:ext cx="7294464" cy="295465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a:solidFill>
                  <a:srgbClr val="1A1A1A"/>
                </a:solidFill>
                <a:latin typeface="+mn-ea"/>
              </a:rPr>
              <a:t>2013</a:t>
            </a:r>
            <a:r>
              <a:rPr lang="zh-CN" altLang="en-US" sz="1400" dirty="0">
                <a:solidFill>
                  <a:srgbClr val="1A1A1A"/>
                </a:solidFill>
                <a:latin typeface="+mn-ea"/>
              </a:rPr>
              <a:t>年孟山都又以</a:t>
            </a:r>
            <a:r>
              <a:rPr lang="en-US" altLang="zh-CN" sz="1400" dirty="0">
                <a:solidFill>
                  <a:srgbClr val="1A1A1A"/>
                </a:solidFill>
                <a:latin typeface="+mn-ea"/>
              </a:rPr>
              <a:t>9.3</a:t>
            </a:r>
            <a:r>
              <a:rPr lang="zh-CN" altLang="en-US" sz="1400" dirty="0">
                <a:solidFill>
                  <a:srgbClr val="1A1A1A"/>
                </a:solidFill>
                <a:latin typeface="+mn-ea"/>
              </a:rPr>
              <a:t>亿美元的高价收购了加州气候公司</a:t>
            </a:r>
            <a:r>
              <a:rPr lang="en-US" altLang="zh-CN" sz="1400" dirty="0">
                <a:solidFill>
                  <a:srgbClr val="1A1A1A"/>
                </a:solidFill>
                <a:latin typeface="+mn-ea"/>
              </a:rPr>
              <a:t>Climate Corporation</a:t>
            </a:r>
            <a:r>
              <a:rPr lang="zh-CN" altLang="en-US" sz="1400" dirty="0">
                <a:solidFill>
                  <a:srgbClr val="1A1A1A"/>
                </a:solidFill>
                <a:latin typeface="+mn-ea"/>
              </a:rPr>
              <a:t>。</a:t>
            </a:r>
            <a:r>
              <a:rPr lang="en-US" altLang="zh-CN" sz="1400" dirty="0">
                <a:solidFill>
                  <a:srgbClr val="1A1A1A"/>
                </a:solidFill>
                <a:latin typeface="+mn-ea"/>
              </a:rPr>
              <a:t>Climate</a:t>
            </a:r>
            <a:r>
              <a:rPr lang="zh-CN" altLang="en-US" sz="1400" dirty="0">
                <a:solidFill>
                  <a:srgbClr val="1A1A1A"/>
                </a:solidFill>
                <a:latin typeface="+mn-ea"/>
              </a:rPr>
              <a:t>面向农民提供农业大数据技术平台和意外天气保险服务。它通过分析已掌握的海量数据，包括气象、天气、降雨、地质土壤调查数据等，来预测未来可能对农业生产造成破坏的各种情况，通过农业大数据信息帮助农民预测作物产量</a:t>
            </a: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endParaRPr lang="en-US" altLang="zh-CN" sz="1400" dirty="0">
              <a:solidFill>
                <a:srgbClr val="1A1A1A"/>
              </a:solidFill>
              <a:latin typeface="+mn-ea"/>
            </a:endParaRPr>
          </a:p>
          <a:p>
            <a:pPr marL="285750" indent="-285750">
              <a:lnSpc>
                <a:spcPct val="150000"/>
              </a:lnSpc>
              <a:buFont typeface="Arial" panose="020B0604020202020204" pitchFamily="34" charset="0"/>
              <a:buChar char="•"/>
            </a:pPr>
            <a:r>
              <a:rPr lang="zh-CN" altLang="en-US" sz="1400" dirty="0">
                <a:solidFill>
                  <a:srgbClr val="1A1A1A"/>
                </a:solidFill>
                <a:latin typeface="+mn-ea"/>
              </a:rPr>
              <a:t>农业大数据的有效利用，既节省了肥料资源，也避免了过量化肥的污染。此外，</a:t>
            </a:r>
            <a:r>
              <a:rPr lang="en-US" altLang="zh-CN" sz="1400" dirty="0">
                <a:solidFill>
                  <a:srgbClr val="1A1A1A"/>
                </a:solidFill>
                <a:latin typeface="+mn-ea"/>
              </a:rPr>
              <a:t>Climate Pro</a:t>
            </a:r>
            <a:r>
              <a:rPr lang="zh-CN" altLang="en-US" sz="1400" dirty="0">
                <a:solidFill>
                  <a:srgbClr val="1A1A1A"/>
                </a:solidFill>
                <a:latin typeface="+mn-ea"/>
              </a:rPr>
              <a:t>还可通过收集分析降水、温度、土壤种类和作物生长周期信息，帮助农民及时发现和解决农田存在问题</a:t>
            </a:r>
            <a:endParaRPr lang="en-US" altLang="zh-CN" sz="1400" dirty="0">
              <a:solidFill>
                <a:srgbClr val="1A1A1A"/>
              </a:solidFill>
              <a:latin typeface="+mn-ea"/>
            </a:endParaRPr>
          </a:p>
          <a:p>
            <a:pPr marL="285750" indent="-285750">
              <a:buFont typeface="Arial" panose="020B0604020202020204" pitchFamily="34" charset="0"/>
              <a:buChar char="•"/>
            </a:pPr>
            <a:endParaRPr lang="zh-CN" altLang="en-US"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endParaRPr lang="zh-CN" altLang="en-US" dirty="0"/>
          </a:p>
          <a:p>
            <a:endParaRPr lang="en-US" dirty="0"/>
          </a:p>
        </p:txBody>
      </p:sp>
      <p:sp>
        <p:nvSpPr>
          <p:cNvPr id="3" name="Content Placeholder 2"/>
          <p:cNvSpPr>
            <a:spLocks noGrp="1"/>
          </p:cNvSpPr>
          <p:nvPr>
            <p:ph sz="quarter" idx="13"/>
          </p:nvPr>
        </p:nvSpPr>
        <p:spPr/>
        <p:txBody>
          <a:bodyPr/>
          <a:lstStyle/>
          <a:p>
            <a:r>
              <a:rPr lang="en-US" altLang="zh-CN" dirty="0"/>
              <a:t>1.1  </a:t>
            </a:r>
            <a:r>
              <a:rPr lang="zh-CN" altLang="en-US" dirty="0"/>
              <a:t>从“数据”到“大数据”</a:t>
            </a:r>
            <a:endParaRPr lang="zh-CN" altLang="en-US" dirty="0"/>
          </a:p>
        </p:txBody>
      </p:sp>
      <p:pic>
        <p:nvPicPr>
          <p:cNvPr id="5" name="图片 4"/>
          <p:cNvPicPr>
            <a:picLocks noChangeAspect="1"/>
          </p:cNvPicPr>
          <p:nvPr/>
        </p:nvPicPr>
        <p:blipFill>
          <a:blip r:embed="rId1"/>
          <a:stretch>
            <a:fillRect/>
          </a:stretch>
        </p:blipFill>
        <p:spPr>
          <a:xfrm>
            <a:off x="2164902" y="1876764"/>
            <a:ext cx="7862195" cy="435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endParaRPr lang="zh-CN" altLang="en-US" dirty="0"/>
          </a:p>
        </p:txBody>
      </p:sp>
      <p:grpSp>
        <p:nvGrpSpPr>
          <p:cNvPr id="19" name="组合 18"/>
          <p:cNvGrpSpPr/>
          <p:nvPr/>
        </p:nvGrpSpPr>
        <p:grpSpPr>
          <a:xfrm>
            <a:off x="472658" y="2362346"/>
            <a:ext cx="3065806" cy="3639687"/>
            <a:chOff x="508958" y="1837426"/>
            <a:chExt cx="3417723" cy="3891478"/>
          </a:xfrm>
        </p:grpSpPr>
        <p:sp>
          <p:nvSpPr>
            <p:cNvPr id="20" name="矩形 19"/>
            <p:cNvSpPr/>
            <p:nvPr/>
          </p:nvSpPr>
          <p:spPr>
            <a:xfrm>
              <a:off x="508958" y="1837426"/>
              <a:ext cx="3417723" cy="389051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664482" y="2109152"/>
              <a:ext cx="3088011" cy="3619752"/>
            </a:xfrm>
            <a:prstGeom prst="rect">
              <a:avLst/>
            </a:prstGeom>
            <a:ln>
              <a:no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仿宋" panose="02010609060101010101" pitchFamily="49" charset="-122"/>
                  <a:ea typeface="仿宋" panose="02010609060101010101" pitchFamily="49" charset="-122"/>
                </a:rPr>
                <a:t>   信息技术已在教育领域有了越来越广泛的应用，教学、考试、师生互动、校园安全、家校关系等，只要技术达到的地方，各个环节都被数据包裹。</a:t>
              </a:r>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   通过大数据的分析来优化教育机制，也可以作出更科学的决策，这将带来潜在的教育革命。</a:t>
              </a:r>
              <a:endParaRPr lang="zh-CN" altLang="en-US" dirty="0">
                <a:latin typeface="仿宋" panose="02010609060101010101" pitchFamily="49" charset="-122"/>
                <a:ea typeface="仿宋" panose="02010609060101010101" pitchFamily="49" charset="-122"/>
              </a:endParaRPr>
            </a:p>
            <a:p>
              <a:endParaRPr lang="zh-CN" altLang="zh-CN" sz="1600" dirty="0">
                <a:latin typeface="仿宋" panose="02010609060101010101" pitchFamily="49" charset="-122"/>
                <a:ea typeface="仿宋" panose="02010609060101010101" pitchFamily="49" charset="-122"/>
              </a:endParaRPr>
            </a:p>
          </p:txBody>
        </p:sp>
      </p:grpSp>
      <p:grpSp>
        <p:nvGrpSpPr>
          <p:cNvPr id="18" name="组合 17"/>
          <p:cNvGrpSpPr/>
          <p:nvPr/>
        </p:nvGrpSpPr>
        <p:grpSpPr>
          <a:xfrm>
            <a:off x="472658" y="1497309"/>
            <a:ext cx="3065807" cy="661406"/>
            <a:chOff x="1307154" y="2302514"/>
            <a:chExt cx="2539132" cy="865180"/>
          </a:xfrm>
          <a:solidFill>
            <a:schemeClr val="accent1">
              <a:lumMod val="75000"/>
            </a:schemeClr>
          </a:solidFill>
        </p:grpSpPr>
        <p:sp>
          <p:nvSpPr>
            <p:cNvPr id="22" name="矩形 21"/>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3" name="矩形 22"/>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4" name="文本框 50"/>
            <p:cNvSpPr txBox="1"/>
            <p:nvPr/>
          </p:nvSpPr>
          <p:spPr>
            <a:xfrm>
              <a:off x="1590177" y="2419137"/>
              <a:ext cx="1999785"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教育行业</a:t>
              </a:r>
              <a:endParaRPr lang="zh-CN" altLang="en-US" sz="2400" b="1" dirty="0">
                <a:solidFill>
                  <a:prstClr val="white"/>
                </a:solidFill>
              </a:endParaRPr>
            </a:p>
          </p:txBody>
        </p:sp>
      </p:grpSp>
      <p:pic>
        <p:nvPicPr>
          <p:cNvPr id="17" name="图片 16"/>
          <p:cNvPicPr>
            <a:picLocks noChangeAspect="1"/>
          </p:cNvPicPr>
          <p:nvPr/>
        </p:nvPicPr>
        <p:blipFill>
          <a:blip r:embed="rId1"/>
          <a:stretch>
            <a:fillRect/>
          </a:stretch>
        </p:blipFill>
        <p:spPr>
          <a:xfrm>
            <a:off x="7672387" y="1542240"/>
            <a:ext cx="3180000" cy="1908000"/>
          </a:xfrm>
          <a:prstGeom prst="rect">
            <a:avLst/>
          </a:prstGeom>
        </p:spPr>
      </p:pic>
      <p:pic>
        <p:nvPicPr>
          <p:cNvPr id="26" name="图片 25"/>
          <p:cNvPicPr>
            <a:picLocks noChangeAspect="1"/>
          </p:cNvPicPr>
          <p:nvPr/>
        </p:nvPicPr>
        <p:blipFill>
          <a:blip r:embed="rId2"/>
          <a:stretch>
            <a:fillRect/>
          </a:stretch>
        </p:blipFill>
        <p:spPr>
          <a:xfrm>
            <a:off x="4495684" y="1521000"/>
            <a:ext cx="2867212" cy="1908000"/>
          </a:xfrm>
          <a:prstGeom prst="rect">
            <a:avLst/>
          </a:prstGeom>
        </p:spPr>
      </p:pic>
      <p:sp>
        <p:nvSpPr>
          <p:cNvPr id="27" name="矩形 26"/>
          <p:cNvSpPr/>
          <p:nvPr/>
        </p:nvSpPr>
        <p:spPr>
          <a:xfrm>
            <a:off x="4272267" y="3838432"/>
            <a:ext cx="6580120" cy="135421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南京理工大学教育基金会通过大数据分析，每个月在食堂吃饭超过 </a:t>
            </a:r>
            <a:r>
              <a:rPr lang="en-US" altLang="zh-CN" sz="1600" dirty="0">
                <a:solidFill>
                  <a:srgbClr val="1A1A1A"/>
                </a:solidFill>
                <a:latin typeface="+mn-ea"/>
              </a:rPr>
              <a:t>60</a:t>
            </a:r>
            <a:r>
              <a:rPr lang="zh-CN" altLang="en-US" sz="1600" dirty="0">
                <a:solidFill>
                  <a:srgbClr val="1A1A1A"/>
                </a:solidFill>
                <a:latin typeface="+mn-ea"/>
              </a:rPr>
              <a:t>顿、一个月总消费不足</a:t>
            </a:r>
            <a:r>
              <a:rPr lang="en-US" altLang="zh-CN" sz="1600" dirty="0">
                <a:solidFill>
                  <a:srgbClr val="1A1A1A"/>
                </a:solidFill>
                <a:latin typeface="+mn-ea"/>
              </a:rPr>
              <a:t>420</a:t>
            </a:r>
            <a:r>
              <a:rPr lang="zh-CN" altLang="en-US" sz="1600" dirty="0">
                <a:solidFill>
                  <a:srgbClr val="1A1A1A"/>
                </a:solidFill>
                <a:latin typeface="+mn-ea"/>
              </a:rPr>
              <a:t>元的，被列为受资助对象。南京理工大学还采取直接将补贴款打入学生饭卡的方式，学生无需填表申请，不用审核</a:t>
            </a:r>
            <a:endParaRPr lang="en-US" altLang="zh-CN" sz="1600" dirty="0">
              <a:solidFill>
                <a:srgbClr val="1A1A1A"/>
              </a:solidFill>
              <a:latin typeface="+mn-ea"/>
            </a:endParaRPr>
          </a:p>
          <a:p>
            <a:endParaRPr lang="zh-CN" altLang="en-US"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3 </a:t>
            </a:r>
            <a:r>
              <a:rPr lang="zh-CN" altLang="en-US" dirty="0"/>
              <a:t>大数据应用</a:t>
            </a:r>
            <a:endParaRPr lang="zh-CN" altLang="en-US" dirty="0"/>
          </a:p>
        </p:txBody>
      </p:sp>
      <p:grpSp>
        <p:nvGrpSpPr>
          <p:cNvPr id="4" name="组合 3"/>
          <p:cNvGrpSpPr/>
          <p:nvPr/>
        </p:nvGrpSpPr>
        <p:grpSpPr>
          <a:xfrm>
            <a:off x="482051" y="1393081"/>
            <a:ext cx="3101893" cy="661406"/>
            <a:chOff x="1307154" y="2302514"/>
            <a:chExt cx="2539132" cy="865180"/>
          </a:xfrm>
          <a:solidFill>
            <a:schemeClr val="accent6">
              <a:lumMod val="75000"/>
            </a:schemeClr>
          </a:solidFill>
        </p:grpSpPr>
        <p:sp>
          <p:nvSpPr>
            <p:cNvPr id="14" name="矩形 13"/>
            <p:cNvSpPr/>
            <p:nvPr/>
          </p:nvSpPr>
          <p:spPr>
            <a:xfrm>
              <a:off x="1307154" y="2302514"/>
              <a:ext cx="2539132" cy="865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5" name="矩形 14"/>
            <p:cNvSpPr/>
            <p:nvPr/>
          </p:nvSpPr>
          <p:spPr>
            <a:xfrm>
              <a:off x="1423988" y="2361288"/>
              <a:ext cx="2324100" cy="74763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6" name="文本框 50"/>
            <p:cNvSpPr txBox="1"/>
            <p:nvPr/>
          </p:nvSpPr>
          <p:spPr>
            <a:xfrm>
              <a:off x="1602699" y="2419137"/>
              <a:ext cx="1966674" cy="615553"/>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prstClr val="white"/>
                  </a:solidFill>
                </a:rPr>
                <a:t>环境行业</a:t>
              </a:r>
              <a:endParaRPr lang="zh-CN" altLang="en-US" sz="2400" b="1" dirty="0">
                <a:solidFill>
                  <a:prstClr val="white"/>
                </a:solidFill>
              </a:endParaRPr>
            </a:p>
          </p:txBody>
        </p:sp>
      </p:grpSp>
      <p:sp>
        <p:nvSpPr>
          <p:cNvPr id="5" name="矩形 4"/>
          <p:cNvSpPr/>
          <p:nvPr/>
        </p:nvSpPr>
        <p:spPr>
          <a:xfrm>
            <a:off x="482051" y="2170806"/>
            <a:ext cx="3033219" cy="38870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p:cNvSpPr/>
          <p:nvPr/>
        </p:nvSpPr>
        <p:spPr>
          <a:xfrm>
            <a:off x="584644" y="2449579"/>
            <a:ext cx="2930626"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    借助于大数据技术，天气预报的准确性和实效性将会大大提高，预报的及时性将会大大提升，同时对于重大自然灾害如龙卷风，通过大数据计算平台，人们将会更加精确地了解其运动轨迹和危害的等级，有利于帮助人们提高应对自然灾害的能力。</a:t>
            </a:r>
            <a:endParaRPr lang="zh-CN" altLang="en-US" sz="1600" dirty="0">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1"/>
          <a:stretch>
            <a:fillRect/>
          </a:stretch>
        </p:blipFill>
        <p:spPr>
          <a:xfrm>
            <a:off x="7593645" y="1389263"/>
            <a:ext cx="3021429" cy="1692000"/>
          </a:xfrm>
          <a:prstGeom prst="rect">
            <a:avLst/>
          </a:prstGeom>
        </p:spPr>
      </p:pic>
      <p:pic>
        <p:nvPicPr>
          <p:cNvPr id="25" name="图片 24"/>
          <p:cNvPicPr>
            <a:picLocks noChangeAspect="1"/>
          </p:cNvPicPr>
          <p:nvPr/>
        </p:nvPicPr>
        <p:blipFill>
          <a:blip r:embed="rId2"/>
          <a:stretch>
            <a:fillRect/>
          </a:stretch>
        </p:blipFill>
        <p:spPr>
          <a:xfrm>
            <a:off x="4461385" y="1367101"/>
            <a:ext cx="2606164" cy="1728000"/>
          </a:xfrm>
          <a:prstGeom prst="rect">
            <a:avLst/>
          </a:prstGeom>
        </p:spPr>
      </p:pic>
      <p:sp>
        <p:nvSpPr>
          <p:cNvPr id="26" name="矩形 25"/>
          <p:cNvSpPr/>
          <p:nvPr/>
        </p:nvSpPr>
        <p:spPr>
          <a:xfrm>
            <a:off x="4107647" y="3188242"/>
            <a:ext cx="6971996" cy="280076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A1A1A"/>
                </a:solidFill>
                <a:latin typeface="+mn-ea"/>
              </a:rPr>
              <a:t>纽约曼哈顿条哈德森河</a:t>
            </a:r>
            <a:r>
              <a:rPr lang="en-US" altLang="zh-CN" sz="1600" dirty="0">
                <a:solidFill>
                  <a:srgbClr val="1A1A1A"/>
                </a:solidFill>
                <a:latin typeface="+mn-ea"/>
              </a:rPr>
              <a:t>(Hudson River)</a:t>
            </a:r>
            <a:r>
              <a:rPr lang="zh-CN" altLang="en-US" sz="1600" dirty="0">
                <a:solidFill>
                  <a:srgbClr val="1A1A1A"/>
                </a:solidFill>
                <a:latin typeface="+mn-ea"/>
              </a:rPr>
              <a:t>，在过去</a:t>
            </a:r>
            <a:r>
              <a:rPr lang="en-US" altLang="zh-CN" sz="1600" dirty="0">
                <a:solidFill>
                  <a:srgbClr val="1A1A1A"/>
                </a:solidFill>
                <a:latin typeface="+mn-ea"/>
              </a:rPr>
              <a:t>20</a:t>
            </a:r>
            <a:r>
              <a:rPr lang="zh-CN" altLang="en-US" sz="1600" dirty="0">
                <a:solidFill>
                  <a:srgbClr val="1A1A1A"/>
                </a:solidFill>
                <a:latin typeface="+mn-ea"/>
              </a:rPr>
              <a:t>年里，居民造成的下水道污物的沉积，以及近代大型工厂倾倒的有毒化学物质，致使这条生态系统敏感的河流受到严重污染</a:t>
            </a:r>
            <a:endParaRPr lang="en-US" altLang="zh-CN" sz="1600" dirty="0">
              <a:solidFill>
                <a:srgbClr val="1A1A1A"/>
              </a:solidFill>
              <a:latin typeface="+mn-ea"/>
            </a:endParaRPr>
          </a:p>
          <a:p>
            <a:pPr marL="285750" indent="-285750">
              <a:buFont typeface="Arial" panose="020B0604020202020204" pitchFamily="34" charset="0"/>
              <a:buChar char="•"/>
            </a:pPr>
            <a:endParaRPr lang="en-US" altLang="zh-CN" sz="1600" dirty="0">
              <a:solidFill>
                <a:srgbClr val="1A1A1A"/>
              </a:solidFill>
              <a:latin typeface="+mn-ea"/>
            </a:endParaRPr>
          </a:p>
          <a:p>
            <a:pPr marL="285750" indent="-285750">
              <a:buFont typeface="Arial" panose="020B0604020202020204" pitchFamily="34" charset="0"/>
              <a:buChar char="•"/>
            </a:pPr>
            <a:r>
              <a:rPr lang="zh-CN" altLang="en-US" sz="1600" dirty="0">
                <a:latin typeface="+mn-ea"/>
              </a:rPr>
              <a:t>纽约州政府发起了一个“新一代的水资源管理计划”，他们在河流的全程都安装了传感器，这些传感器把水的不同层面、各种物理、化学、生物数据，实时地通过网络传递到后台的计算中心区。各种数据汇成了一条虚拟的哈德森河，流水何时被污染，化学、物理、生物成分发生了什么变化，一看便知</a:t>
            </a:r>
            <a:endParaRPr lang="en-US" altLang="zh-CN" sz="1600" dirty="0">
              <a:latin typeface="+mn-ea"/>
            </a:endParaRPr>
          </a:p>
          <a:p>
            <a:pPr marL="285750" indent="-285750">
              <a:buFont typeface="Arial" panose="020B0604020202020204" pitchFamily="34" charset="0"/>
              <a:buChar char="•"/>
            </a:pPr>
            <a:endParaRPr lang="en-US" altLang="zh-CN" sz="1600" dirty="0">
              <a:latin typeface="+mn-ea"/>
            </a:endParaRPr>
          </a:p>
          <a:p>
            <a:pPr marL="285750" indent="-285750">
              <a:buFont typeface="Arial" panose="020B0604020202020204" pitchFamily="34" charset="0"/>
              <a:buChar char="•"/>
            </a:pPr>
            <a:r>
              <a:rPr lang="zh-CN" altLang="en-US" sz="1600" dirty="0"/>
              <a:t>经过多年努力，哈德森河流已恢复其清澈的水质和优美的环境</a:t>
            </a:r>
            <a:endParaRPr lang="zh-CN" altLang="en-US" sz="160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351554" y="470235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 name="矩形 67"/>
          <p:cNvSpPr/>
          <p:nvPr/>
        </p:nvSpPr>
        <p:spPr>
          <a:xfrm>
            <a:off x="5271698" y="349224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 name="矩形 53"/>
          <p:cNvSpPr/>
          <p:nvPr/>
        </p:nvSpPr>
        <p:spPr>
          <a:xfrm>
            <a:off x="5236912" y="228538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p:cNvSpPr/>
          <p:nvPr/>
        </p:nvSpPr>
        <p:spPr>
          <a:xfrm>
            <a:off x="5236912" y="119325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p:cNvPicPr>
            <a:picLocks noChangeAspect="1"/>
          </p:cNvPicPr>
          <p:nvPr/>
        </p:nvPicPr>
        <p:blipFill>
          <a:blip r:embed="rId1">
            <a:alphaModFix amt="4000"/>
          </a:blip>
          <a:stretch>
            <a:fillRect/>
          </a:stretch>
        </p:blipFill>
        <p:spPr>
          <a:xfrm>
            <a:off x="6367635" y="17543"/>
            <a:ext cx="7166113" cy="7166113"/>
          </a:xfrm>
          <a:prstGeom prst="rect">
            <a:avLst/>
          </a:prstGeom>
        </p:spPr>
      </p:pic>
      <p:pic>
        <p:nvPicPr>
          <p:cNvPr id="136" name="Picture 135"/>
          <p:cNvPicPr>
            <a:picLocks noChangeAspect="1"/>
          </p:cNvPicPr>
          <p:nvPr/>
        </p:nvPicPr>
        <p:blipFill>
          <a:blip r:embed="rId2"/>
          <a:stretch>
            <a:fillRect/>
          </a:stretch>
        </p:blipFill>
        <p:spPr>
          <a:xfrm rot="5400000">
            <a:off x="-1152997" y="1166249"/>
            <a:ext cx="6858000" cy="4552006"/>
          </a:xfrm>
          <a:prstGeom prst="rect">
            <a:avLst/>
          </a:prstGeom>
        </p:spPr>
      </p:pic>
      <p:sp>
        <p:nvSpPr>
          <p:cNvPr id="137" name="Rectangle 136"/>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p:cNvSpPr/>
          <p:nvPr/>
        </p:nvSpPr>
        <p:spPr>
          <a:xfrm>
            <a:off x="5351554" y="15567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p:cNvGrpSpPr/>
          <p:nvPr/>
        </p:nvGrpSpPr>
        <p:grpSpPr>
          <a:xfrm>
            <a:off x="5208257" y="1167330"/>
            <a:ext cx="4674974" cy="727051"/>
            <a:chOff x="4951741" y="2055020"/>
            <a:chExt cx="2896302" cy="768430"/>
          </a:xfrm>
        </p:grpSpPr>
        <p:sp>
          <p:nvSpPr>
            <p:cNvPr id="38" name="文本框 21"/>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p:cNvGrpSpPr/>
            <p:nvPr/>
          </p:nvGrpSpPr>
          <p:grpSpPr>
            <a:xfrm>
              <a:off x="5485480" y="2055020"/>
              <a:ext cx="2362563" cy="768430"/>
              <a:chOff x="5609305" y="2026445"/>
              <a:chExt cx="2362563" cy="768430"/>
            </a:xfrm>
          </p:grpSpPr>
          <p:sp>
            <p:nvSpPr>
              <p:cNvPr id="141" name="文本框 30"/>
              <p:cNvSpPr txBox="1"/>
              <p:nvPr/>
            </p:nvSpPr>
            <p:spPr>
              <a:xfrm>
                <a:off x="5609305" y="2026445"/>
                <a:ext cx="2362563" cy="461665"/>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大数据概念与意义</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142" name="文本框 32"/>
              <p:cNvSpPr txBox="1"/>
              <p:nvPr/>
            </p:nvSpPr>
            <p:spPr>
              <a:xfrm>
                <a:off x="5641736" y="2456321"/>
                <a:ext cx="887927" cy="338554"/>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Background</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6" name="文本框 7"/>
          <p:cNvSpPr txBox="1"/>
          <p:nvPr/>
        </p:nvSpPr>
        <p:spPr>
          <a:xfrm>
            <a:off x="395965" y="2311946"/>
            <a:ext cx="3819830" cy="707886"/>
          </a:xfrm>
          <a:prstGeom prst="rect">
            <a:avLst/>
          </a:prstGeom>
          <a:noFill/>
        </p:spPr>
        <p:txBody>
          <a:bodyPr wrap="square" rtlCol="0">
            <a:spAutoFit/>
          </a:bodyPr>
          <a:lstStyle/>
          <a:p>
            <a:pPr algn="dist"/>
            <a:r>
              <a:rPr lang="zh-CN" altLang="en-US" sz="4000" b="1" spc="50" dirty="0">
                <a:solidFill>
                  <a:schemeClr val="bg1"/>
                </a:solidFill>
                <a:latin typeface="+mj-ea"/>
                <a:ea typeface="+mj-ea"/>
              </a:rPr>
              <a:t>大数据概述</a:t>
            </a:r>
            <a:endParaRPr lang="zh-CN" altLang="en-US" sz="4000" b="1" spc="50" dirty="0">
              <a:solidFill>
                <a:schemeClr val="bg1"/>
              </a:solidFill>
              <a:latin typeface="+mj-ea"/>
              <a:ea typeface="+mj-ea"/>
            </a:endParaRPr>
          </a:p>
        </p:txBody>
      </p:sp>
      <p:sp>
        <p:nvSpPr>
          <p:cNvPr id="167" name="文本框 6"/>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p:cNvSpPr/>
          <p:nvPr/>
        </p:nvSpPr>
        <p:spPr>
          <a:xfrm>
            <a:off x="5374604" y="264891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p:cNvGrpSpPr/>
          <p:nvPr/>
        </p:nvGrpSpPr>
        <p:grpSpPr>
          <a:xfrm>
            <a:off x="5236912" y="2226957"/>
            <a:ext cx="4693041" cy="703635"/>
            <a:chOff x="4931740" y="2099037"/>
            <a:chExt cx="2907495" cy="743682"/>
          </a:xfrm>
        </p:grpSpPr>
        <p:sp>
          <p:nvSpPr>
            <p:cNvPr id="57"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p:cNvGrpSpPr/>
            <p:nvPr/>
          </p:nvGrpSpPr>
          <p:grpSpPr>
            <a:xfrm>
              <a:off x="5476672" y="2099037"/>
              <a:ext cx="2362563" cy="743682"/>
              <a:chOff x="5600497" y="2070462"/>
              <a:chExt cx="2362563" cy="743682"/>
            </a:xfrm>
          </p:grpSpPr>
          <p:sp>
            <p:nvSpPr>
              <p:cNvPr id="59" name="文本框 30"/>
              <p:cNvSpPr txBox="1"/>
              <p:nvPr/>
            </p:nvSpPr>
            <p:spPr>
              <a:xfrm>
                <a:off x="5600497"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大数据的来源</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60" name="文本框 32"/>
              <p:cNvSpPr txBox="1"/>
              <p:nvPr/>
            </p:nvSpPr>
            <p:spPr>
              <a:xfrm>
                <a:off x="5641736" y="2456321"/>
                <a:ext cx="50072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Origin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69" name="矩形 78"/>
          <p:cNvSpPr/>
          <p:nvPr/>
        </p:nvSpPr>
        <p:spPr>
          <a:xfrm>
            <a:off x="5409390" y="385577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0" name="组合 37"/>
          <p:cNvGrpSpPr/>
          <p:nvPr/>
        </p:nvGrpSpPr>
        <p:grpSpPr>
          <a:xfrm>
            <a:off x="5257650" y="3460988"/>
            <a:ext cx="4693041" cy="703634"/>
            <a:chOff x="4931740" y="2099038"/>
            <a:chExt cx="2907495" cy="743681"/>
          </a:xfrm>
        </p:grpSpPr>
        <p:sp>
          <p:nvSpPr>
            <p:cNvPr id="71"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2" name="组合 35"/>
            <p:cNvGrpSpPr/>
            <p:nvPr/>
          </p:nvGrpSpPr>
          <p:grpSpPr>
            <a:xfrm>
              <a:off x="5476672" y="2099038"/>
              <a:ext cx="2362563" cy="743681"/>
              <a:chOff x="5600497" y="2070463"/>
              <a:chExt cx="2362563" cy="743681"/>
            </a:xfrm>
          </p:grpSpPr>
          <p:sp>
            <p:nvSpPr>
              <p:cNvPr id="73" name="文本框 30"/>
              <p:cNvSpPr txBox="1"/>
              <p:nvPr/>
            </p:nvSpPr>
            <p:spPr>
              <a:xfrm>
                <a:off x="5600497" y="2070463"/>
                <a:ext cx="2362563" cy="487941"/>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大数据的应用</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74" name="文本框 32"/>
              <p:cNvSpPr txBox="1"/>
              <p:nvPr/>
            </p:nvSpPr>
            <p:spPr>
              <a:xfrm>
                <a:off x="5641736" y="2456321"/>
                <a:ext cx="82150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Application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76" name="矩形 78"/>
          <p:cNvSpPr/>
          <p:nvPr/>
        </p:nvSpPr>
        <p:spPr>
          <a:xfrm>
            <a:off x="5489246" y="506588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77" name="组合 37"/>
          <p:cNvGrpSpPr/>
          <p:nvPr/>
        </p:nvGrpSpPr>
        <p:grpSpPr>
          <a:xfrm>
            <a:off x="5293475" y="4702357"/>
            <a:ext cx="4693042" cy="703635"/>
            <a:chOff x="4931740" y="2099037"/>
            <a:chExt cx="2907496" cy="743682"/>
          </a:xfrm>
        </p:grpSpPr>
        <p:sp>
          <p:nvSpPr>
            <p:cNvPr id="78" name="文本框 21"/>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79" name="组合 35"/>
            <p:cNvGrpSpPr/>
            <p:nvPr/>
          </p:nvGrpSpPr>
          <p:grpSpPr>
            <a:xfrm>
              <a:off x="5476673" y="2099037"/>
              <a:ext cx="2362563" cy="743682"/>
              <a:chOff x="5600498" y="2070462"/>
              <a:chExt cx="2362563" cy="743682"/>
            </a:xfrm>
          </p:grpSpPr>
          <p:sp>
            <p:nvSpPr>
              <p:cNvPr id="80" name="文本框 30"/>
              <p:cNvSpPr txBox="1"/>
              <p:nvPr/>
            </p:nvSpPr>
            <p:spPr>
              <a:xfrm>
                <a:off x="5600498" y="2070462"/>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大数据的处理方法</a:t>
                </a:r>
                <a:endParaRPr lang="zh-CN" altLang="en-US" sz="2400" b="1" spc="50" dirty="0">
                  <a:solidFill>
                    <a:srgbClr val="0064B8"/>
                  </a:solidFill>
                  <a:latin typeface="Arial" panose="020B0604020202020204" pitchFamily="34" charset="0"/>
                  <a:cs typeface="Arial" panose="020B0604020202020204" pitchFamily="34" charset="0"/>
                </a:endParaRPr>
              </a:p>
            </p:txBody>
          </p:sp>
          <p:sp>
            <p:nvSpPr>
              <p:cNvPr id="81" name="文本框 32"/>
              <p:cNvSpPr txBox="1"/>
              <p:nvPr/>
            </p:nvSpPr>
            <p:spPr>
              <a:xfrm>
                <a:off x="5641736" y="2456321"/>
                <a:ext cx="1144266"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Processing data</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 </a:t>
            </a:r>
            <a:r>
              <a:rPr lang="zh-CN" altLang="en-US" dirty="0"/>
              <a:t>大数据处理</a:t>
            </a:r>
            <a:endParaRPr lang="en-US" dirty="0"/>
          </a:p>
        </p:txBody>
      </p:sp>
      <p:sp>
        <p:nvSpPr>
          <p:cNvPr id="4" name="任意多边形 37"/>
          <p:cNvSpPr/>
          <p:nvPr/>
        </p:nvSpPr>
        <p:spPr>
          <a:xfrm rot="16200000">
            <a:off x="1877774" y="4603392"/>
            <a:ext cx="1322070" cy="514790"/>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5" name="任意多边形 16"/>
          <p:cNvSpPr/>
          <p:nvPr/>
        </p:nvSpPr>
        <p:spPr>
          <a:xfrm rot="16200000">
            <a:off x="1231747" y="3899410"/>
            <a:ext cx="2264410" cy="982319"/>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6" name="矩形 5"/>
          <p:cNvSpPr/>
          <p:nvPr/>
        </p:nvSpPr>
        <p:spPr>
          <a:xfrm>
            <a:off x="2844024" y="2155687"/>
            <a:ext cx="6503952" cy="508635"/>
          </a:xfrm>
          <a:prstGeom prst="rect">
            <a:avLst/>
          </a:prstGeom>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大数据正带来一场信息社会的变革。大量的结构化数据和非结构化数据的广泛应用，致使人们需要重新思考已有的IT模式</a:t>
            </a:r>
            <a:endParaRPr lang="pt-BR" altLang="zh-CN" sz="1400" kern="0" dirty="0">
              <a:sym typeface="Arial" panose="020B0604020202020204" pitchFamily="34" charset="0"/>
            </a:endParaRPr>
          </a:p>
        </p:txBody>
      </p:sp>
      <p:sp>
        <p:nvSpPr>
          <p:cNvPr id="7" name="矩形 6"/>
          <p:cNvSpPr/>
          <p:nvPr/>
        </p:nvSpPr>
        <p:spPr>
          <a:xfrm>
            <a:off x="2844024" y="2664322"/>
            <a:ext cx="6431242" cy="127381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与此同时，大数据将推动进行又一次基于信息革命的业务转型，使社会能够借助大数据获取更多的社会效益和发展机会</a:t>
            </a:r>
            <a:endParaRPr lang="pt-BR" altLang="zh-CN" sz="1400" kern="0" dirty="0">
              <a:sym typeface="Arial" panose="020B0604020202020204" pitchFamily="34" charset="0"/>
            </a:endParaRPr>
          </a:p>
        </p:txBody>
      </p:sp>
      <p:sp>
        <p:nvSpPr>
          <p:cNvPr id="8" name="矩形 7"/>
          <p:cNvSpPr/>
          <p:nvPr/>
        </p:nvSpPr>
        <p:spPr>
          <a:xfrm>
            <a:off x="2844023" y="3649842"/>
            <a:ext cx="6431969" cy="1404620"/>
          </a:xfrm>
          <a:prstGeom prst="rect">
            <a:avLst/>
          </a:prstGeom>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anose="05000000000000000000" pitchFamily="2" charset="2"/>
              <a:buChar char="n"/>
            </a:pPr>
            <a:r>
              <a:rPr lang="pt-BR" altLang="zh-CN" sz="1400" kern="0" dirty="0">
                <a:sym typeface="Arial" panose="020B0604020202020204" pitchFamily="34" charset="0"/>
              </a:rPr>
              <a:t>庞大的数据需要我们进行剥离、整理、归类、建模、分析等操作，通过这些动作后，我们开始建立数据分析的维度，通过对不同的维度数据进行分析，最终才能得到想到的数据和信息</a:t>
            </a:r>
            <a:endParaRPr lang="pt-BR" altLang="zh-CN" sz="1400" kern="0" dirty="0">
              <a:sym typeface="Arial" panose="020B0604020202020204" pitchFamily="34" charset="0"/>
            </a:endParaRPr>
          </a:p>
        </p:txBody>
      </p:sp>
      <p:sp>
        <p:nvSpPr>
          <p:cNvPr id="9" name="矩形 8"/>
          <p:cNvSpPr/>
          <p:nvPr/>
        </p:nvSpPr>
        <p:spPr>
          <a:xfrm>
            <a:off x="2844024" y="5126852"/>
            <a:ext cx="6503952" cy="69024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ltLang="zh-CN" sz="1600" b="1" kern="0" dirty="0">
                <a:solidFill>
                  <a:schemeClr val="bg1"/>
                </a:solidFill>
                <a:latin typeface="仿宋" panose="02010609060101010101" pitchFamily="49" charset="-122"/>
                <a:ea typeface="仿宋" panose="02010609060101010101" pitchFamily="49" charset="-122"/>
                <a:sym typeface="Arial" panose="020B0604020202020204" pitchFamily="34" charset="0"/>
              </a:rPr>
              <a:t>因此，如何进行大数据的采集、导入/预处理、统计/分析和大数据挖掘，是“做”好大数据的关键基础</a:t>
            </a:r>
            <a:endParaRPr lang="da-DK" altLang="zh-CN" sz="1600" b="1" kern="0" dirty="0">
              <a:solidFill>
                <a:schemeClr val="bg1"/>
              </a:solidFill>
              <a:latin typeface="仿宋" panose="02010609060101010101" pitchFamily="49" charset="-122"/>
              <a:ea typeface="仿宋" panose="02010609060101010101" pitchFamily="49"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4.1.1 </a:t>
            </a:r>
            <a:r>
              <a:rPr lang="zh-CN" altLang="en-US" dirty="0"/>
              <a:t>大数据采集</a:t>
            </a:r>
            <a:endParaRPr lang="en-US" dirty="0"/>
          </a:p>
        </p:txBody>
      </p:sp>
      <p:sp>
        <p:nvSpPr>
          <p:cNvPr id="10" name="矩形 9"/>
          <p:cNvSpPr/>
          <p:nvPr/>
        </p:nvSpPr>
        <p:spPr>
          <a:xfrm>
            <a:off x="1578506" y="1889208"/>
            <a:ext cx="7803256" cy="9594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大数据的采集通常采用多个数据库来接收终端数据，包括智能硬件端、多种传感器端、网页端、移动</a:t>
            </a:r>
            <a:r>
              <a:rPr lang="en-US" altLang="zh-CN" sz="1400" dirty="0"/>
              <a:t>APP</a:t>
            </a:r>
            <a:r>
              <a:rPr lang="zh-CN" altLang="zh-CN" sz="1400" dirty="0"/>
              <a:t>应用端等，并且可以使用数据库进行简单的处理工作。</a:t>
            </a:r>
            <a:endParaRPr lang="zh-CN" altLang="zh-CN" sz="1400" dirty="0"/>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en-US" sz="1400" dirty="0"/>
              <a:t>常用的数据采集的方式主要包括以下几种：</a:t>
            </a:r>
            <a:endParaRPr lang="zh-CN" altLang="en-US" sz="1400" dirty="0"/>
          </a:p>
        </p:txBody>
      </p:sp>
      <p:grpSp>
        <p:nvGrpSpPr>
          <p:cNvPr id="11" name="组合 10"/>
          <p:cNvGrpSpPr/>
          <p:nvPr/>
        </p:nvGrpSpPr>
        <p:grpSpPr>
          <a:xfrm>
            <a:off x="2087436" y="3099273"/>
            <a:ext cx="6174935" cy="748664"/>
            <a:chOff x="2272941" y="1793964"/>
            <a:chExt cx="4458789" cy="748938"/>
          </a:xfrm>
        </p:grpSpPr>
        <p:sp>
          <p:nvSpPr>
            <p:cNvPr id="22" name="圆角矩形 41"/>
            <p:cNvSpPr/>
            <p:nvPr/>
          </p:nvSpPr>
          <p:spPr>
            <a:xfrm>
              <a:off x="2368735" y="1968137"/>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标题 1"/>
            <p:cNvSpPr txBox="1"/>
            <p:nvPr/>
          </p:nvSpPr>
          <p:spPr>
            <a:xfrm>
              <a:off x="2838068" y="2039799"/>
              <a:ext cx="1088346" cy="37351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数据抓取</a:t>
              </a:r>
              <a:endParaRPr lang="zh-CN" altLang="en-US" sz="1600" dirty="0"/>
            </a:p>
          </p:txBody>
        </p:sp>
        <p:sp>
          <p:nvSpPr>
            <p:cNvPr id="24" name="椭圆形标注 8"/>
            <p:cNvSpPr/>
            <p:nvPr/>
          </p:nvSpPr>
          <p:spPr>
            <a:xfrm>
              <a:off x="2272941" y="1793964"/>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01</a:t>
              </a:r>
              <a:endParaRPr lang="zh-CN" altLang="en-US" dirty="0">
                <a:solidFill>
                  <a:schemeClr val="bg1"/>
                </a:solidFill>
              </a:endParaRPr>
            </a:p>
          </p:txBody>
        </p:sp>
        <p:sp>
          <p:nvSpPr>
            <p:cNvPr id="25" name="任意多边形 70"/>
            <p:cNvSpPr/>
            <p:nvPr/>
          </p:nvSpPr>
          <p:spPr>
            <a:xfrm>
              <a:off x="2458470" y="2455819"/>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 name="组合 11"/>
          <p:cNvGrpSpPr/>
          <p:nvPr/>
        </p:nvGrpSpPr>
        <p:grpSpPr>
          <a:xfrm>
            <a:off x="2036279" y="4223273"/>
            <a:ext cx="6174935" cy="748664"/>
            <a:chOff x="2272941" y="2870670"/>
            <a:chExt cx="4458789" cy="748938"/>
          </a:xfrm>
        </p:grpSpPr>
        <p:sp>
          <p:nvSpPr>
            <p:cNvPr id="18" name="圆角矩形 73"/>
            <p:cNvSpPr/>
            <p:nvPr/>
          </p:nvSpPr>
          <p:spPr>
            <a:xfrm>
              <a:off x="2368735" y="3044843"/>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标题 1"/>
            <p:cNvSpPr txBox="1"/>
            <p:nvPr/>
          </p:nvSpPr>
          <p:spPr>
            <a:xfrm>
              <a:off x="2838245" y="3116295"/>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数据导入</a:t>
              </a:r>
              <a:endParaRPr lang="zh-CN" altLang="en-US" sz="1600" dirty="0"/>
            </a:p>
          </p:txBody>
        </p:sp>
        <p:sp>
          <p:nvSpPr>
            <p:cNvPr id="20" name="椭圆形标注 75"/>
            <p:cNvSpPr/>
            <p:nvPr/>
          </p:nvSpPr>
          <p:spPr>
            <a:xfrm>
              <a:off x="2272941" y="2870670"/>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02</a:t>
              </a:r>
              <a:endParaRPr lang="zh-CN" altLang="en-US" dirty="0">
                <a:solidFill>
                  <a:schemeClr val="bg1"/>
                </a:solidFill>
              </a:endParaRPr>
            </a:p>
          </p:txBody>
        </p:sp>
        <p:sp>
          <p:nvSpPr>
            <p:cNvPr id="21" name="任意多边形 76"/>
            <p:cNvSpPr/>
            <p:nvPr/>
          </p:nvSpPr>
          <p:spPr>
            <a:xfrm>
              <a:off x="2458470" y="3532525"/>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p:cNvGrpSpPr/>
          <p:nvPr/>
        </p:nvGrpSpPr>
        <p:grpSpPr>
          <a:xfrm>
            <a:off x="2036279" y="5211155"/>
            <a:ext cx="6174935" cy="748664"/>
            <a:chOff x="2272941" y="3947377"/>
            <a:chExt cx="4458789" cy="748938"/>
          </a:xfrm>
        </p:grpSpPr>
        <p:sp>
          <p:nvSpPr>
            <p:cNvPr id="14" name="圆角矩形 15"/>
            <p:cNvSpPr/>
            <p:nvPr/>
          </p:nvSpPr>
          <p:spPr>
            <a:xfrm>
              <a:off x="2368735" y="4121550"/>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标题 1"/>
            <p:cNvSpPr txBox="1"/>
            <p:nvPr/>
          </p:nvSpPr>
          <p:spPr>
            <a:xfrm>
              <a:off x="2838245" y="4193002"/>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物联网传感设备自动信息采集</a:t>
              </a:r>
              <a:endParaRPr lang="zh-CN" altLang="en-US" sz="1600" dirty="0"/>
            </a:p>
          </p:txBody>
        </p:sp>
        <p:sp>
          <p:nvSpPr>
            <p:cNvPr id="16" name="椭圆形标注 17"/>
            <p:cNvSpPr/>
            <p:nvPr/>
          </p:nvSpPr>
          <p:spPr>
            <a:xfrm>
              <a:off x="2272941" y="3947377"/>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03</a:t>
              </a:r>
              <a:endParaRPr lang="zh-CN" altLang="en-US" dirty="0">
                <a:solidFill>
                  <a:schemeClr val="bg1"/>
                </a:solidFill>
              </a:endParaRPr>
            </a:p>
          </p:txBody>
        </p:sp>
        <p:sp>
          <p:nvSpPr>
            <p:cNvPr id="17" name="任意多边形 18"/>
            <p:cNvSpPr/>
            <p:nvPr/>
          </p:nvSpPr>
          <p:spPr>
            <a:xfrm>
              <a:off x="2458470" y="4609232"/>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4.1.2 </a:t>
            </a:r>
            <a:r>
              <a:rPr lang="zh-CN" altLang="en-US" dirty="0"/>
              <a:t>导入</a:t>
            </a:r>
            <a:r>
              <a:rPr lang="en-US" altLang="zh-CN" dirty="0"/>
              <a:t>/</a:t>
            </a:r>
            <a:r>
              <a:rPr lang="zh-CN" altLang="en-US" dirty="0"/>
              <a:t>预处理</a:t>
            </a:r>
            <a:endParaRPr lang="en-US" dirty="0"/>
          </a:p>
        </p:txBody>
      </p:sp>
      <p:sp>
        <p:nvSpPr>
          <p:cNvPr id="16" name="矩形 15"/>
          <p:cNvSpPr/>
          <p:nvPr/>
        </p:nvSpPr>
        <p:spPr>
          <a:xfrm>
            <a:off x="1435742" y="1836162"/>
            <a:ext cx="8797679" cy="160043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zh-CN" sz="1400" dirty="0"/>
              <a:t>虽然采集端本身有很多数据库，但是如果要对这些海量数据进行有效的分析，还是应该将这些数据导入到一个集中的大型分布式数据库或者分布式存储集群当中，同时，在导入的基础上完成数据清洗和预处理工作。也有一些用户会在导入时使用来自Twitter的Storm来对数据进行流式计算，来满足部分业务的实时计算需求</a:t>
            </a:r>
            <a:endParaRPr lang="zh-CN" altLang="zh-CN" sz="1400" dirty="0"/>
          </a:p>
          <a:p>
            <a:pPr marL="285750" indent="-285750">
              <a:buFont typeface="Wingdings" panose="05000000000000000000" pitchFamily="2" charset="2"/>
              <a:buChar char="n"/>
            </a:pPr>
            <a:endParaRPr lang="zh-CN" altLang="zh-CN" sz="1400" dirty="0"/>
          </a:p>
          <a:p>
            <a:pPr marL="285750" indent="-285750">
              <a:buFont typeface="Wingdings" panose="05000000000000000000" pitchFamily="2" charset="2"/>
              <a:buChar char="n"/>
            </a:pPr>
            <a:r>
              <a:rPr lang="zh-CN" altLang="zh-CN" sz="1400" dirty="0"/>
              <a:t>现实世界中数据大体上都是不完整、不一致的“脏”数据，无法直接进行数据挖掘，或挖掘结果差强人意，为了提高数据挖掘的质量，产生了数据预处理技术</a:t>
            </a:r>
            <a:endParaRPr lang="zh-CN" altLang="en-US" sz="1400" dirty="0"/>
          </a:p>
        </p:txBody>
      </p:sp>
      <p:graphicFrame>
        <p:nvGraphicFramePr>
          <p:cNvPr id="18" name="图示 17"/>
          <p:cNvGraphicFramePr/>
          <p:nvPr/>
        </p:nvGraphicFramePr>
        <p:xfrm>
          <a:off x="1682278" y="3617409"/>
          <a:ext cx="8551143" cy="21398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9" name="矩形 18"/>
          <p:cNvSpPr/>
          <p:nvPr/>
        </p:nvSpPr>
        <p:spPr>
          <a:xfrm>
            <a:off x="3584801" y="3813436"/>
            <a:ext cx="6014920"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主要是达到数据格式标准化、异常数据清除、数据错误纠正、重复数据的清除等目标。</a:t>
            </a:r>
            <a:endParaRPr lang="zh-CN" altLang="zh-CN" sz="1200" dirty="0"/>
          </a:p>
        </p:txBody>
      </p:sp>
      <p:sp>
        <p:nvSpPr>
          <p:cNvPr id="20" name="矩形 19"/>
          <p:cNvSpPr/>
          <p:nvPr/>
        </p:nvSpPr>
        <p:spPr>
          <a:xfrm>
            <a:off x="3580409" y="4348119"/>
            <a:ext cx="4572000" cy="27699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是将多个数据源中的数据结合起来并统一存储，建立数据仓库。</a:t>
            </a:r>
            <a:endParaRPr lang="zh-CN" altLang="en-US" sz="1200" dirty="0"/>
          </a:p>
        </p:txBody>
      </p:sp>
      <p:sp>
        <p:nvSpPr>
          <p:cNvPr id="21" name="矩形 20"/>
          <p:cNvSpPr/>
          <p:nvPr/>
        </p:nvSpPr>
        <p:spPr>
          <a:xfrm>
            <a:off x="3589649" y="4884066"/>
            <a:ext cx="5840083"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过平滑聚集、数据概化、规范化等方式将数据转换成适用于数据挖掘的形式。</a:t>
            </a:r>
            <a:endParaRPr lang="zh-CN" altLang="zh-CN" sz="1200" dirty="0"/>
          </a:p>
        </p:txBody>
      </p:sp>
      <p:sp>
        <p:nvSpPr>
          <p:cNvPr id="22" name="矩形 21"/>
          <p:cNvSpPr/>
          <p:nvPr/>
        </p:nvSpPr>
        <p:spPr>
          <a:xfrm>
            <a:off x="3589649" y="5426097"/>
            <a:ext cx="5732454"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200" dirty="0"/>
              <a:t>寻找依赖于发现目标的数据的有用特征，缩减数据规模，最大限度地精简数据量。</a:t>
            </a:r>
            <a:endParaRPr lang="zh-CN" altLang="zh-CN" sz="1200" dirty="0"/>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4.1.3 </a:t>
            </a:r>
            <a:r>
              <a:rPr lang="zh-CN" altLang="en-US" dirty="0"/>
              <a:t>统计和分析</a:t>
            </a:r>
            <a:endParaRPr lang="en-US" dirty="0"/>
          </a:p>
        </p:txBody>
      </p:sp>
      <p:sp>
        <p:nvSpPr>
          <p:cNvPr id="11" name="矩形 10"/>
          <p:cNvSpPr/>
          <p:nvPr/>
        </p:nvSpPr>
        <p:spPr>
          <a:xfrm>
            <a:off x="1633856" y="5006649"/>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2" name="矩形 11"/>
          <p:cNvSpPr/>
          <p:nvPr/>
        </p:nvSpPr>
        <p:spPr>
          <a:xfrm>
            <a:off x="1633857" y="3355580"/>
            <a:ext cx="9149643" cy="70802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3" name="矩形 12"/>
          <p:cNvSpPr/>
          <p:nvPr/>
        </p:nvSpPr>
        <p:spPr>
          <a:xfrm>
            <a:off x="1633857" y="2036050"/>
            <a:ext cx="9149643"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20000"/>
                  <a:lumOff val="80000"/>
                </a:schemeClr>
              </a:solidFill>
            </a:endParaRPr>
          </a:p>
        </p:txBody>
      </p:sp>
      <p:sp>
        <p:nvSpPr>
          <p:cNvPr id="14" name="矩形 13"/>
          <p:cNvSpPr/>
          <p:nvPr/>
        </p:nvSpPr>
        <p:spPr>
          <a:xfrm>
            <a:off x="1408500" y="2060741"/>
            <a:ext cx="9229500"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1400" dirty="0">
                <a:solidFill>
                  <a:schemeClr val="tx1"/>
                </a:solidFill>
              </a:rPr>
              <a:t>统计与分析主要是利用分布式数据库，或分布式计算集群来对存储于其内的海量数据进行普通的分析和分类汇总，以满足大多数常见的分析需求，在这些方面可以使用R语言。</a:t>
            </a:r>
            <a:endParaRPr lang="zh-CN" altLang="en-US" sz="1400" dirty="0">
              <a:solidFill>
                <a:schemeClr val="tx1"/>
              </a:solidFill>
            </a:endParaRPr>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R语言是用于统计分析、绘图的语言和操作环境，属于GNU系统的一个自由、免费、源代码开放的软件，它是一个用于统计计算和统计制图的优秀工具。</a:t>
            </a:r>
            <a:endParaRPr lang="zh-CN" altLang="en-US" sz="1400" dirty="0"/>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R语言在国际和国内的发展差异非常大，国际上R语言已然是专业数据分析领域的标准，但在国内依旧任重而道远，这固然有数据学科地位的原因，国内很多人版权概念薄弱，以及学术领域相对闭塞也是原因。</a:t>
            </a:r>
            <a:endParaRPr lang="zh-CN" altLang="en-US" sz="1400" dirty="0"/>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endParaRPr lang="en-US" altLang="zh-CN" sz="1400" dirty="0"/>
          </a:p>
          <a:p>
            <a:pPr marL="285750" indent="-285750">
              <a:buFont typeface="Wingdings" panose="05000000000000000000" pitchFamily="2" charset="2"/>
              <a:buChar char="n"/>
            </a:pPr>
            <a:r>
              <a:rPr lang="zh-CN" altLang="en-US" sz="1400" dirty="0"/>
              <a:t>R语言是一套完整的数据处理、计算和制图软件系统。R语言的思想是：它可以提供一些集成的统计工具，但更大量的是它提供各种数学计算、统计计算的函数，从而使使用者能灵活机动地进行数据分析，甚至创造出符合需要的新的统计计算方法。</a:t>
            </a:r>
            <a:endParaRPr lang="en-US" altLang="zh-CN" sz="1400" dirty="0"/>
          </a:p>
          <a:p>
            <a:pPr marL="285750" indent="-285750">
              <a:buFont typeface="Wingdings" panose="05000000000000000000" pitchFamily="2" charset="2"/>
              <a:buChar char="n"/>
            </a:pPr>
            <a:endParaRPr lang="zh-CN" altLang="en-US" sz="1400" dirty="0"/>
          </a:p>
          <a:p>
            <a:pPr marL="285750" indent="-285750">
              <a:buFont typeface="Wingdings" panose="05000000000000000000" pitchFamily="2" charset="2"/>
              <a:buChar char="n"/>
            </a:pPr>
            <a:r>
              <a:rPr lang="zh-CN" altLang="en-US" sz="1400" dirty="0"/>
              <a:t>在大数据的统计与分析过程中，主要面对的挑战是分析涉及的数据量太大，其对系统资源，特别是I/O会有极大的占用。</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4.1.4 </a:t>
            </a:r>
            <a:r>
              <a:rPr lang="zh-CN" altLang="en-US" dirty="0"/>
              <a:t>大数据挖掘</a:t>
            </a:r>
            <a:endParaRPr lang="en-US" dirty="0"/>
          </a:p>
        </p:txBody>
      </p:sp>
      <p:grpSp>
        <p:nvGrpSpPr>
          <p:cNvPr id="10" name="组合 9"/>
          <p:cNvGrpSpPr/>
          <p:nvPr/>
        </p:nvGrpSpPr>
        <p:grpSpPr>
          <a:xfrm>
            <a:off x="1982464" y="1876294"/>
            <a:ext cx="8461157" cy="891220"/>
            <a:chOff x="607500" y="1979753"/>
            <a:chExt cx="7630726" cy="789335"/>
          </a:xfrm>
        </p:grpSpPr>
        <p:sp>
          <p:nvSpPr>
            <p:cNvPr id="30" name="圆角矩形 38"/>
            <p:cNvSpPr/>
            <p:nvPr/>
          </p:nvSpPr>
          <p:spPr>
            <a:xfrm>
              <a:off x="884831" y="1979753"/>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31" name="圆角矩形 39"/>
            <p:cNvSpPr/>
            <p:nvPr/>
          </p:nvSpPr>
          <p:spPr>
            <a:xfrm>
              <a:off x="607500" y="2022890"/>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分类</a:t>
              </a:r>
              <a:endParaRPr lang="zh-CN" altLang="en-US" sz="1400" b="1" dirty="0"/>
            </a:p>
          </p:txBody>
        </p:sp>
        <p:sp>
          <p:nvSpPr>
            <p:cNvPr id="32" name="圆角矩形 40"/>
            <p:cNvSpPr/>
            <p:nvPr/>
          </p:nvSpPr>
          <p:spPr>
            <a:xfrm>
              <a:off x="1423665" y="2445719"/>
              <a:ext cx="1138372" cy="2739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朴素贝叶斯算法</a:t>
              </a:r>
              <a:endParaRPr lang="zh-CN" altLang="en-US" sz="1100" b="1" dirty="0"/>
            </a:p>
          </p:txBody>
        </p:sp>
        <p:sp>
          <p:nvSpPr>
            <p:cNvPr id="33" name="矩形 32"/>
            <p:cNvSpPr/>
            <p:nvPr/>
          </p:nvSpPr>
          <p:spPr>
            <a:xfrm>
              <a:off x="1520575" y="1984055"/>
              <a:ext cx="637661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latin typeface="+mn-ea"/>
                </a:rPr>
                <a:t>一种重要的数据分析形式，根据重要数据类的特征向量值及其他约束条件，构造分类函数或分类模型，目的是根据数据集的特点把未知类别的样本映射到给定类别中</a:t>
              </a:r>
              <a:r>
                <a:rPr lang="zh-CN" altLang="zh-CN" sz="1200" dirty="0">
                  <a:latin typeface="+mn-ea"/>
                </a:rPr>
                <a:t>。</a:t>
              </a:r>
              <a:endParaRPr lang="zh-CN" altLang="zh-CN" sz="1200" dirty="0">
                <a:latin typeface="+mn-ea"/>
              </a:endParaRPr>
            </a:p>
          </p:txBody>
        </p:sp>
        <p:sp>
          <p:nvSpPr>
            <p:cNvPr id="34" name="圆角矩形 51"/>
            <p:cNvSpPr/>
            <p:nvPr/>
          </p:nvSpPr>
          <p:spPr>
            <a:xfrm>
              <a:off x="2697425" y="2460729"/>
              <a:ext cx="1361145" cy="273908"/>
            </a:xfrm>
            <a:prstGeom prst="round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支持向量机</a:t>
              </a:r>
              <a:r>
                <a:rPr lang="en-US" altLang="zh-CN" sz="1100" dirty="0"/>
                <a:t>SVM</a:t>
              </a:r>
              <a:r>
                <a:rPr lang="zh-CN" altLang="zh-CN" sz="1100" dirty="0"/>
                <a:t>算法</a:t>
              </a:r>
              <a:endParaRPr lang="zh-CN" altLang="en-US" sz="1100" b="1" dirty="0"/>
            </a:p>
          </p:txBody>
        </p:sp>
        <p:sp>
          <p:nvSpPr>
            <p:cNvPr id="35" name="圆角矩形 52"/>
            <p:cNvSpPr/>
            <p:nvPr/>
          </p:nvSpPr>
          <p:spPr>
            <a:xfrm>
              <a:off x="4170119" y="2460729"/>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AdaBoost</a:t>
              </a:r>
              <a:r>
                <a:rPr lang="zh-CN" altLang="zh-CN" sz="1100" dirty="0"/>
                <a:t>算法</a:t>
              </a:r>
              <a:endParaRPr lang="zh-CN" altLang="en-US" sz="1100" b="1" dirty="0"/>
            </a:p>
          </p:txBody>
        </p:sp>
        <p:sp>
          <p:nvSpPr>
            <p:cNvPr id="36" name="圆角矩形 53"/>
            <p:cNvSpPr/>
            <p:nvPr/>
          </p:nvSpPr>
          <p:spPr>
            <a:xfrm>
              <a:off x="5428280" y="2460729"/>
              <a:ext cx="1138372" cy="27390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C4.5</a:t>
              </a:r>
              <a:r>
                <a:rPr lang="zh-CN" altLang="zh-CN" sz="1100" dirty="0"/>
                <a:t>算法</a:t>
              </a:r>
              <a:endParaRPr lang="zh-CN" altLang="en-US" sz="1100" b="1" dirty="0"/>
            </a:p>
          </p:txBody>
        </p:sp>
        <p:sp>
          <p:nvSpPr>
            <p:cNvPr id="37" name="圆角矩形 54"/>
            <p:cNvSpPr/>
            <p:nvPr/>
          </p:nvSpPr>
          <p:spPr>
            <a:xfrm>
              <a:off x="6696362" y="2460729"/>
              <a:ext cx="1138372" cy="2739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CART</a:t>
              </a:r>
              <a:r>
                <a:rPr lang="zh-CN" altLang="zh-CN" sz="1100" dirty="0"/>
                <a:t>算法</a:t>
              </a:r>
              <a:endParaRPr lang="zh-CN" altLang="en-US" sz="1100" b="1" dirty="0"/>
            </a:p>
          </p:txBody>
        </p:sp>
      </p:grpSp>
      <p:grpSp>
        <p:nvGrpSpPr>
          <p:cNvPr id="11" name="组合 10"/>
          <p:cNvGrpSpPr/>
          <p:nvPr/>
        </p:nvGrpSpPr>
        <p:grpSpPr>
          <a:xfrm>
            <a:off x="1982466" y="2924384"/>
            <a:ext cx="8461157" cy="1021651"/>
            <a:chOff x="607500" y="2902780"/>
            <a:chExt cx="7630726" cy="789335"/>
          </a:xfrm>
        </p:grpSpPr>
        <p:sp>
          <p:nvSpPr>
            <p:cNvPr id="23" name="圆角矩形 63"/>
            <p:cNvSpPr/>
            <p:nvPr/>
          </p:nvSpPr>
          <p:spPr>
            <a:xfrm>
              <a:off x="884831" y="290278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24" name="圆角矩形 64"/>
            <p:cNvSpPr/>
            <p:nvPr/>
          </p:nvSpPr>
          <p:spPr>
            <a:xfrm>
              <a:off x="607500" y="2945917"/>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聚类</a:t>
              </a:r>
              <a:endParaRPr lang="zh-CN" altLang="en-US" sz="1400" b="1" dirty="0"/>
            </a:p>
          </p:txBody>
        </p:sp>
        <p:sp>
          <p:nvSpPr>
            <p:cNvPr id="25" name="圆角矩形 65"/>
            <p:cNvSpPr/>
            <p:nvPr/>
          </p:nvSpPr>
          <p:spPr>
            <a:xfrm>
              <a:off x="1423664" y="3368646"/>
              <a:ext cx="1138372" cy="273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BIRCH</a:t>
              </a:r>
              <a:r>
                <a:rPr lang="zh-CN" altLang="zh-CN" sz="1100" dirty="0"/>
                <a:t>算法</a:t>
              </a:r>
              <a:endParaRPr lang="zh-CN" altLang="en-US" sz="1100" b="1" dirty="0"/>
            </a:p>
          </p:txBody>
        </p:sp>
        <p:sp>
          <p:nvSpPr>
            <p:cNvPr id="26" name="矩形 25"/>
            <p:cNvSpPr/>
            <p:nvPr/>
          </p:nvSpPr>
          <p:spPr>
            <a:xfrm>
              <a:off x="1472363" y="2950354"/>
              <a:ext cx="6376614" cy="4042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目的在于将数据集内具有相似特征属性的数据聚集在一起，同一个数据群中的数据特征要尽可能相似，不同的数据群中的数据特征要有明显的区别。</a:t>
              </a:r>
              <a:endParaRPr lang="zh-CN" altLang="zh-CN" sz="1400" dirty="0"/>
            </a:p>
          </p:txBody>
        </p:sp>
        <p:sp>
          <p:nvSpPr>
            <p:cNvPr id="27" name="圆角矩形 67"/>
            <p:cNvSpPr/>
            <p:nvPr/>
          </p:nvSpPr>
          <p:spPr>
            <a:xfrm>
              <a:off x="2697424" y="3383656"/>
              <a:ext cx="1361145" cy="2739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K-Means</a:t>
              </a:r>
              <a:r>
                <a:rPr lang="zh-CN" altLang="zh-CN" sz="1100" dirty="0"/>
                <a:t>算法</a:t>
              </a:r>
              <a:endParaRPr lang="zh-CN" altLang="en-US" sz="1100" b="1" dirty="0"/>
            </a:p>
          </p:txBody>
        </p:sp>
        <p:sp>
          <p:nvSpPr>
            <p:cNvPr id="28" name="圆角矩形 68"/>
            <p:cNvSpPr/>
            <p:nvPr/>
          </p:nvSpPr>
          <p:spPr>
            <a:xfrm>
              <a:off x="4170117" y="3383656"/>
              <a:ext cx="1827348" cy="27390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期望最大化算法（</a:t>
              </a:r>
              <a:r>
                <a:rPr lang="en-US" altLang="zh-CN" sz="1100" dirty="0"/>
                <a:t>EM</a:t>
              </a:r>
              <a:r>
                <a:rPr lang="zh-CN" altLang="zh-CN" sz="1100" dirty="0"/>
                <a:t>算法）</a:t>
              </a:r>
              <a:endParaRPr lang="zh-CN" altLang="en-US" sz="1100" b="1" dirty="0"/>
            </a:p>
          </p:txBody>
        </p:sp>
        <p:sp>
          <p:nvSpPr>
            <p:cNvPr id="29" name="圆角矩形 70"/>
            <p:cNvSpPr/>
            <p:nvPr/>
          </p:nvSpPr>
          <p:spPr>
            <a:xfrm>
              <a:off x="6118419" y="3369051"/>
              <a:ext cx="1138372" cy="27390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K</a:t>
              </a:r>
              <a:r>
                <a:rPr lang="zh-CN" altLang="zh-CN" sz="1100" dirty="0"/>
                <a:t>近邻算法</a:t>
              </a:r>
              <a:endParaRPr lang="zh-CN" altLang="en-US" sz="1100" b="1" dirty="0"/>
            </a:p>
          </p:txBody>
        </p:sp>
      </p:grpSp>
      <p:grpSp>
        <p:nvGrpSpPr>
          <p:cNvPr id="12" name="组合 11"/>
          <p:cNvGrpSpPr/>
          <p:nvPr/>
        </p:nvGrpSpPr>
        <p:grpSpPr>
          <a:xfrm>
            <a:off x="1982466" y="4100267"/>
            <a:ext cx="8461156" cy="992517"/>
            <a:chOff x="607501" y="3877565"/>
            <a:chExt cx="7630725" cy="789335"/>
          </a:xfrm>
        </p:grpSpPr>
        <p:sp>
          <p:nvSpPr>
            <p:cNvPr id="18" name="圆角矩形 71"/>
            <p:cNvSpPr/>
            <p:nvPr/>
          </p:nvSpPr>
          <p:spPr>
            <a:xfrm>
              <a:off x="884831" y="3877565"/>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9" name="圆角矩形 72"/>
            <p:cNvSpPr/>
            <p:nvPr/>
          </p:nvSpPr>
          <p:spPr>
            <a:xfrm>
              <a:off x="607501" y="3920702"/>
              <a:ext cx="988386"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关联规则</a:t>
              </a:r>
              <a:endParaRPr lang="zh-CN" altLang="en-US" sz="1400" b="1" dirty="0"/>
            </a:p>
          </p:txBody>
        </p:sp>
        <p:sp>
          <p:nvSpPr>
            <p:cNvPr id="20" name="圆角矩形 73"/>
            <p:cNvSpPr/>
            <p:nvPr/>
          </p:nvSpPr>
          <p:spPr>
            <a:xfrm>
              <a:off x="1459532" y="4342240"/>
              <a:ext cx="1138372" cy="27390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err="1"/>
                <a:t>Apriori</a:t>
              </a:r>
              <a:r>
                <a:rPr lang="zh-CN" altLang="zh-CN" sz="1100" dirty="0"/>
                <a:t>算法</a:t>
              </a:r>
              <a:endParaRPr lang="zh-CN" altLang="en-US" sz="1100" b="1" dirty="0"/>
            </a:p>
          </p:txBody>
        </p:sp>
        <p:sp>
          <p:nvSpPr>
            <p:cNvPr id="21" name="矩形 20"/>
            <p:cNvSpPr/>
            <p:nvPr/>
          </p:nvSpPr>
          <p:spPr>
            <a:xfrm>
              <a:off x="1642856" y="3913834"/>
              <a:ext cx="6376614" cy="3916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300" dirty="0"/>
                <a:t>索系统中的所有数据，找出所有能把一组事件或数据项与另一组事件或数据项联系起来的规则，以获得预先未知的和被隐藏的，不能通过数据库的逻辑操作或统计的方法得出的信息。</a:t>
              </a:r>
              <a:endParaRPr lang="zh-CN" altLang="zh-CN" sz="1300" dirty="0"/>
            </a:p>
          </p:txBody>
        </p:sp>
        <p:sp>
          <p:nvSpPr>
            <p:cNvPr id="22" name="圆角矩形 75"/>
            <p:cNvSpPr/>
            <p:nvPr/>
          </p:nvSpPr>
          <p:spPr>
            <a:xfrm>
              <a:off x="2697425" y="4342240"/>
              <a:ext cx="1361145" cy="27390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100" dirty="0"/>
                <a:t>FP-Growth</a:t>
              </a:r>
              <a:r>
                <a:rPr lang="zh-CN" altLang="zh-CN" sz="1100" dirty="0"/>
                <a:t>算法</a:t>
              </a:r>
              <a:endParaRPr lang="zh-CN" altLang="en-US" sz="1100" b="1" dirty="0"/>
            </a:p>
          </p:txBody>
        </p:sp>
      </p:grpSp>
      <p:grpSp>
        <p:nvGrpSpPr>
          <p:cNvPr id="13" name="组合 12"/>
          <p:cNvGrpSpPr/>
          <p:nvPr/>
        </p:nvGrpSpPr>
        <p:grpSpPr>
          <a:xfrm>
            <a:off x="1982464" y="5162404"/>
            <a:ext cx="8461157" cy="987042"/>
            <a:chOff x="607500" y="4826470"/>
            <a:chExt cx="7630726" cy="789335"/>
          </a:xfrm>
        </p:grpSpPr>
        <p:sp>
          <p:nvSpPr>
            <p:cNvPr id="14" name="圆角矩形 79"/>
            <p:cNvSpPr/>
            <p:nvPr/>
          </p:nvSpPr>
          <p:spPr>
            <a:xfrm>
              <a:off x="884831" y="482647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dirty="0"/>
            </a:p>
          </p:txBody>
        </p:sp>
        <p:sp>
          <p:nvSpPr>
            <p:cNvPr id="15" name="圆角矩形 80"/>
            <p:cNvSpPr/>
            <p:nvPr/>
          </p:nvSpPr>
          <p:spPr>
            <a:xfrm>
              <a:off x="607500" y="4869607"/>
              <a:ext cx="988387"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预测模型</a:t>
              </a:r>
              <a:endParaRPr lang="zh-CN" altLang="en-US" sz="1400" b="1" dirty="0"/>
            </a:p>
          </p:txBody>
        </p:sp>
        <p:sp>
          <p:nvSpPr>
            <p:cNvPr id="16" name="圆角矩形 81"/>
            <p:cNvSpPr/>
            <p:nvPr/>
          </p:nvSpPr>
          <p:spPr>
            <a:xfrm>
              <a:off x="1423665" y="5312827"/>
              <a:ext cx="1856215" cy="27390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sz="1100" dirty="0"/>
                <a:t>序贯模式挖掘</a:t>
              </a:r>
              <a:r>
                <a:rPr lang="en-US" altLang="zh-CN" sz="1100" dirty="0"/>
                <a:t>SPMGC</a:t>
              </a:r>
              <a:r>
                <a:rPr lang="zh-CN" altLang="zh-CN" sz="1100" dirty="0"/>
                <a:t>算法</a:t>
              </a:r>
              <a:endParaRPr lang="zh-CN" altLang="en-US" sz="1100" b="1" dirty="0"/>
            </a:p>
          </p:txBody>
        </p:sp>
        <p:sp>
          <p:nvSpPr>
            <p:cNvPr id="17" name="矩形 16"/>
            <p:cNvSpPr/>
            <p:nvPr/>
          </p:nvSpPr>
          <p:spPr>
            <a:xfrm>
              <a:off x="1622935" y="4869609"/>
              <a:ext cx="6062976" cy="4184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一种统计或数据挖掘的方法，包括可以在结构化与非结构化数据中使用以确定未来结果的算法和技术，可为预测、优化、预报和模拟等许多业务系统所使用。</a:t>
              </a:r>
              <a:endParaRPr lang="zh-CN" altLang="zh-CN" sz="1400" dirty="0"/>
            </a:p>
          </p:txBody>
        </p:sp>
      </p:gr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en-US" dirty="0"/>
          </a:p>
        </p:txBody>
      </p:sp>
      <p:sp>
        <p:nvSpPr>
          <p:cNvPr id="3" name="Content Placeholder 2"/>
          <p:cNvSpPr>
            <a:spLocks noGrp="1"/>
          </p:cNvSpPr>
          <p:nvPr>
            <p:ph sz="quarter" idx="13"/>
          </p:nvPr>
        </p:nvSpPr>
        <p:spPr/>
        <p:txBody>
          <a:bodyPr/>
          <a:lstStyle/>
          <a:p>
            <a:r>
              <a:rPr lang="en-US" altLang="zh-CN" dirty="0"/>
              <a:t>4.2 </a:t>
            </a:r>
            <a:r>
              <a:rPr lang="zh-CN" altLang="en-US" dirty="0"/>
              <a:t>大数据挖掘工具</a:t>
            </a:r>
            <a:r>
              <a:rPr lang="en-US" altLang="zh-CN" dirty="0"/>
              <a:t>---Spark MLlib</a:t>
            </a:r>
            <a:endParaRPr lang="en-US" dirty="0"/>
          </a:p>
        </p:txBody>
      </p:sp>
      <p:graphicFrame>
        <p:nvGraphicFramePr>
          <p:cNvPr id="10" name="表格 9"/>
          <p:cNvGraphicFramePr>
            <a:graphicFrameLocks noGrp="1"/>
          </p:cNvGraphicFramePr>
          <p:nvPr/>
        </p:nvGraphicFramePr>
        <p:xfrm>
          <a:off x="1357162" y="3185584"/>
          <a:ext cx="7802011" cy="2921288"/>
        </p:xfrm>
        <a:graphic>
          <a:graphicData uri="http://schemas.openxmlformats.org/drawingml/2006/table">
            <a:tbl>
              <a:tblPr firstRow="1" firstCol="1" bandRow="1">
                <a:tableStyleId>{5C22544A-7EE6-4342-B048-85BDC9FD1C3A}</a:tableStyleId>
              </a:tblPr>
              <a:tblGrid>
                <a:gridCol w="1915181"/>
                <a:gridCol w="3058413"/>
                <a:gridCol w="2828417"/>
              </a:tblGrid>
              <a:tr h="323006">
                <a:tc>
                  <a:txBody>
                    <a:bodyPr/>
                    <a:lstStyle/>
                    <a:p>
                      <a:pPr indent="266700" algn="ctr">
                        <a:lnSpc>
                          <a:spcPts val="1200"/>
                        </a:lnSpc>
                        <a:spcAft>
                          <a:spcPts val="100"/>
                        </a:spcAft>
                        <a:tabLst>
                          <a:tab pos="2628265" algn="ctr"/>
                          <a:tab pos="5292725" algn="r"/>
                        </a:tabLst>
                      </a:pPr>
                      <a:r>
                        <a:rPr lang="en-US" sz="1000" kern="100" dirty="0">
                          <a:effectLst/>
                        </a:rPr>
                        <a:t> </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1100" kern="100" dirty="0">
                          <a:effectLst/>
                        </a:rPr>
                        <a:t>离散型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1100" kern="100" dirty="0">
                          <a:effectLst/>
                        </a:rPr>
                        <a:t>连续型</a:t>
                      </a:r>
                      <a:endParaRPr lang="zh-CN" sz="1100" kern="100" dirty="0">
                        <a:solidFill>
                          <a:srgbClr val="000000"/>
                        </a:solidFill>
                        <a:effectLst/>
                        <a:latin typeface="Times New Roman" panose="02020603050405020304"/>
                        <a:ea typeface="宋体" panose="02010600030101010101" pitchFamily="2" charset="-122"/>
                      </a:endParaRPr>
                    </a:p>
                  </a:txBody>
                  <a:tcPr marL="68580" marR="68580" marT="0" marB="0" anchor="ctr"/>
                </a:tc>
              </a:tr>
              <a:tr h="1299141">
                <a:tc>
                  <a:txBody>
                    <a:bodyPr/>
                    <a:lstStyle/>
                    <a:p>
                      <a:pPr indent="266700" algn="l">
                        <a:lnSpc>
                          <a:spcPts val="1200"/>
                        </a:lnSpc>
                        <a:spcAft>
                          <a:spcPts val="100"/>
                        </a:spcAft>
                        <a:tabLst>
                          <a:tab pos="2628265" algn="ctr"/>
                          <a:tab pos="5292725" algn="r"/>
                        </a:tabLst>
                      </a:pPr>
                      <a:r>
                        <a:rPr lang="zh-CN" sz="1400" kern="100" dirty="0">
                          <a:effectLst/>
                        </a:rPr>
                        <a:t>有监督机器学习</a:t>
                      </a:r>
                      <a:endParaRPr lang="zh-CN" sz="14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分类</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逻辑回归</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支持向量机</a:t>
                      </a:r>
                      <a:r>
                        <a:rPr lang="en-US" sz="1000" kern="100" dirty="0">
                          <a:effectLst/>
                        </a:rPr>
                        <a:t>(SVM)</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朴素贝叶斯</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决策树</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随机森林</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回归</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线性回归</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决策树</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随机森林</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梯度提升决策树</a:t>
                      </a:r>
                      <a:r>
                        <a:rPr lang="en-US" sz="1000" kern="100" dirty="0">
                          <a:effectLst/>
                        </a:rPr>
                        <a:t> (GBT) </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保序回归</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r>
              <a:tr h="1299141">
                <a:tc>
                  <a:txBody>
                    <a:bodyPr/>
                    <a:lstStyle/>
                    <a:p>
                      <a:pPr indent="266700" algn="l">
                        <a:lnSpc>
                          <a:spcPts val="1200"/>
                        </a:lnSpc>
                        <a:spcAft>
                          <a:spcPts val="100"/>
                        </a:spcAft>
                        <a:tabLst>
                          <a:tab pos="2628265" algn="ctr"/>
                          <a:tab pos="5292725" algn="r"/>
                        </a:tabLst>
                      </a:pPr>
                      <a:r>
                        <a:rPr lang="en-US" altLang="zh-CN" sz="1000" kern="100" dirty="0">
                          <a:effectLst/>
                        </a:rPr>
                        <a:t> </a:t>
                      </a:r>
                      <a:r>
                        <a:rPr lang="zh-CN" sz="1400" kern="100" dirty="0">
                          <a:effectLst/>
                        </a:rPr>
                        <a:t>无监督机器学习</a:t>
                      </a:r>
                      <a:endParaRPr lang="zh-CN" sz="100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聚类</a:t>
                      </a:r>
                      <a:endParaRPr lang="zh-CN" sz="1000" kern="100" dirty="0">
                        <a:effectLst/>
                      </a:endParaRPr>
                    </a:p>
                    <a:p>
                      <a:pPr indent="266700" algn="ctr">
                        <a:lnSpc>
                          <a:spcPts val="1200"/>
                        </a:lnSpc>
                        <a:spcAft>
                          <a:spcPts val="100"/>
                        </a:spcAft>
                        <a:tabLst>
                          <a:tab pos="2628265" algn="ctr"/>
                          <a:tab pos="5292725" algn="r"/>
                        </a:tabLst>
                      </a:pP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高斯混合</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快速迭代聚类</a:t>
                      </a:r>
                      <a:r>
                        <a:rPr lang="en-US" sz="1000" kern="100" dirty="0">
                          <a:effectLst/>
                        </a:rPr>
                        <a:t>(PIC)</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隐含狄利克雷分布</a:t>
                      </a:r>
                      <a:r>
                        <a:rPr lang="en-US" sz="1000" kern="100" dirty="0">
                          <a:effectLst/>
                        </a:rPr>
                        <a:t>(LDA)</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二分</a:t>
                      </a:r>
                      <a:r>
                        <a:rPr lang="en-US" sz="1000" kern="100" dirty="0">
                          <a:effectLst/>
                        </a:rPr>
                        <a:t>k-means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流</a:t>
                      </a:r>
                      <a:r>
                        <a:rPr lang="en-US" sz="1000" kern="100" dirty="0">
                          <a:effectLst/>
                        </a:rPr>
                        <a:t>k-means</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c>
                  <a:txBody>
                    <a:bodyPr/>
                    <a:lstStyle/>
                    <a:p>
                      <a:pPr indent="267970" algn="ctr">
                        <a:lnSpc>
                          <a:spcPts val="1200"/>
                        </a:lnSpc>
                        <a:spcAft>
                          <a:spcPts val="100"/>
                        </a:spcAft>
                        <a:tabLst>
                          <a:tab pos="2628265" algn="ctr"/>
                          <a:tab pos="5292725" algn="r"/>
                        </a:tabLst>
                      </a:pPr>
                      <a:r>
                        <a:rPr lang="zh-CN" sz="1000" kern="100" dirty="0">
                          <a:effectLst/>
                        </a:rPr>
                        <a:t>协同过滤、降维</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交替最小二乘</a:t>
                      </a:r>
                      <a:r>
                        <a:rPr lang="en-US" sz="1000" kern="100" dirty="0">
                          <a:effectLst/>
                        </a:rPr>
                        <a:t>(ALS)</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奇异值分解</a:t>
                      </a:r>
                      <a:r>
                        <a:rPr lang="en-US" sz="1000" kern="100" dirty="0">
                          <a:effectLst/>
                        </a:rPr>
                        <a:t>(SVD)</a:t>
                      </a:r>
                      <a:endParaRPr lang="zh-CN" sz="1000" kern="100" dirty="0">
                        <a:effectLst/>
                      </a:endParaRPr>
                    </a:p>
                    <a:p>
                      <a:pPr indent="266700" algn="ctr">
                        <a:lnSpc>
                          <a:spcPts val="1200"/>
                        </a:lnSpc>
                        <a:spcAft>
                          <a:spcPts val="100"/>
                        </a:spcAft>
                        <a:tabLst>
                          <a:tab pos="2628265" algn="ctr"/>
                          <a:tab pos="5292725" algn="r"/>
                        </a:tabLst>
                      </a:pPr>
                      <a:r>
                        <a:rPr lang="zh-CN" sz="1000" kern="100" dirty="0">
                          <a:effectLst/>
                        </a:rPr>
                        <a:t>主成分分析</a:t>
                      </a:r>
                      <a:r>
                        <a:rPr lang="en-US" sz="1000" kern="100" dirty="0">
                          <a:effectLst/>
                        </a:rPr>
                        <a:t>(PCA)   </a:t>
                      </a:r>
                      <a:endParaRPr lang="zh-CN" sz="1000" kern="100" dirty="0">
                        <a:solidFill>
                          <a:schemeClr val="bg1"/>
                        </a:solidFill>
                        <a:effectLst/>
                        <a:latin typeface="Times New Roman" panose="02020603050405020304"/>
                        <a:ea typeface="宋体" panose="02010600030101010101" pitchFamily="2" charset="-122"/>
                      </a:endParaRPr>
                    </a:p>
                  </a:txBody>
                  <a:tcPr marL="68580" marR="68580" marT="0" marB="0" anchor="ctr"/>
                </a:tc>
              </a:tr>
            </a:tbl>
          </a:graphicData>
        </a:graphic>
      </p:graphicFrame>
      <p:sp>
        <p:nvSpPr>
          <p:cNvPr id="14" name="TextBox 34"/>
          <p:cNvSpPr txBox="1"/>
          <p:nvPr/>
        </p:nvSpPr>
        <p:spPr>
          <a:xfrm>
            <a:off x="1174783" y="1999149"/>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en-US" sz="1400" dirty="0">
                <a:solidFill>
                  <a:schemeClr val="tx1">
                    <a:lumMod val="75000"/>
                    <a:lumOff val="25000"/>
                  </a:schemeClr>
                </a:solidFill>
              </a:rPr>
              <a:t>运行在</a:t>
            </a:r>
            <a:r>
              <a:rPr lang="en-US" altLang="zh-CN" sz="1400" dirty="0">
                <a:solidFill>
                  <a:schemeClr val="tx1">
                    <a:lumMod val="75000"/>
                    <a:lumOff val="25000"/>
                  </a:schemeClr>
                </a:solidFill>
              </a:rPr>
              <a:t>Spark</a:t>
            </a:r>
            <a:r>
              <a:rPr lang="zh-CN" altLang="en-US" sz="1400" dirty="0">
                <a:solidFill>
                  <a:schemeClr val="tx1">
                    <a:lumMod val="75000"/>
                    <a:lumOff val="25000"/>
                  </a:schemeClr>
                </a:solidFill>
              </a:rPr>
              <a:t>平台上</a:t>
            </a:r>
            <a:r>
              <a:rPr lang="zh-CN" altLang="zh-CN" sz="1400" dirty="0">
                <a:solidFill>
                  <a:schemeClr val="tx1">
                    <a:lumMod val="75000"/>
                    <a:lumOff val="25000"/>
                  </a:schemeClr>
                </a:solidFill>
              </a:rPr>
              <a:t>专为在集群上并行运行而设计</a:t>
            </a:r>
            <a:endParaRPr lang="zh-CN" altLang="en-US" sz="1400" dirty="0">
              <a:solidFill>
                <a:schemeClr val="tx1">
                  <a:lumMod val="75000"/>
                  <a:lumOff val="25000"/>
                </a:schemeClr>
              </a:solidFill>
            </a:endParaRPr>
          </a:p>
        </p:txBody>
      </p:sp>
      <p:sp>
        <p:nvSpPr>
          <p:cNvPr id="15" name="TextBox 35"/>
          <p:cNvSpPr txBox="1"/>
          <p:nvPr/>
        </p:nvSpPr>
        <p:spPr>
          <a:xfrm>
            <a:off x="1174783" y="2437845"/>
            <a:ext cx="5534026" cy="307777"/>
          </a:xfrm>
          <a:prstGeom prst="rect">
            <a:avLst/>
          </a:prstGeom>
          <a:noFill/>
        </p:spPr>
        <p:txBody>
          <a:bodyPr wrap="square" rtlCol="0">
            <a:spAutoFit/>
          </a:bodyPr>
          <a:lstStyle/>
          <a:p>
            <a:pPr marL="285750" indent="-285750">
              <a:buFont typeface="Wingdings" panose="05000000000000000000" pitchFamily="2" charset="2"/>
              <a:buChar char="l"/>
            </a:pPr>
            <a:r>
              <a:rPr lang="zh-CN" altLang="zh-CN" sz="1400" dirty="0">
                <a:solidFill>
                  <a:schemeClr val="tx1">
                    <a:lumMod val="75000"/>
                    <a:lumOff val="25000"/>
                  </a:schemeClr>
                </a:solidFill>
              </a:rPr>
              <a:t>内存中更快地实现多次迭代</a:t>
            </a:r>
            <a:r>
              <a:rPr lang="zh-CN" altLang="en-US" sz="1400" dirty="0">
                <a:solidFill>
                  <a:schemeClr val="tx1">
                    <a:lumMod val="75000"/>
                    <a:lumOff val="25000"/>
                  </a:schemeClr>
                </a:solidFill>
              </a:rPr>
              <a:t>，</a:t>
            </a:r>
            <a:r>
              <a:rPr lang="zh-CN" altLang="zh-CN" sz="1400" dirty="0">
                <a:solidFill>
                  <a:schemeClr val="tx1">
                    <a:lumMod val="75000"/>
                    <a:lumOff val="25000"/>
                  </a:schemeClr>
                </a:solidFill>
              </a:rPr>
              <a:t>适用于大规模数据集</a:t>
            </a:r>
            <a:endParaRPr lang="zh-CN" altLang="en-US" sz="1400" dirty="0">
              <a:solidFill>
                <a:schemeClr val="tx1">
                  <a:lumMod val="75000"/>
                  <a:lumOff val="25000"/>
                </a:schemeClr>
              </a:solidFill>
            </a:endParaRPr>
          </a:p>
        </p:txBody>
      </p:sp>
      <p:pic>
        <p:nvPicPr>
          <p:cNvPr id="17" name="图片 16"/>
          <p:cNvPicPr>
            <a:picLocks noChangeAspect="1"/>
          </p:cNvPicPr>
          <p:nvPr/>
        </p:nvPicPr>
        <p:blipFill>
          <a:blip r:embed="rId1"/>
          <a:stretch>
            <a:fillRect/>
          </a:stretch>
        </p:blipFill>
        <p:spPr>
          <a:xfrm>
            <a:off x="6558046" y="1333013"/>
            <a:ext cx="2524125" cy="1809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zh-CN" altLang="en-US" dirty="0"/>
          </a:p>
        </p:txBody>
      </p:sp>
      <p:sp>
        <p:nvSpPr>
          <p:cNvPr id="28" name="TextBox 14"/>
          <p:cNvSpPr txBox="1"/>
          <p:nvPr/>
        </p:nvSpPr>
        <p:spPr>
          <a:xfrm>
            <a:off x="6978318" y="2505670"/>
            <a:ext cx="3929700" cy="1846659"/>
          </a:xfrm>
          <a:prstGeom prst="rect">
            <a:avLst/>
          </a:prstGeom>
          <a:noFill/>
        </p:spPr>
        <p:txBody>
          <a:bodyPr wrap="square" rtlCol="0">
            <a:spAutoFit/>
          </a:bodyPr>
          <a:lstStyle/>
          <a:p>
            <a:r>
              <a:rPr lang="en-US" altLang="zh-CN" sz="1600" dirty="0"/>
              <a:t>[1.5,10.5]</a:t>
            </a:r>
            <a:endParaRPr lang="zh-CN" altLang="zh-CN" sz="1600" dirty="0"/>
          </a:p>
          <a:p>
            <a:r>
              <a:rPr lang="en-US" altLang="zh-CN" sz="1600" dirty="0"/>
              <a:t>[10.5,1.5]</a:t>
            </a:r>
            <a:endParaRPr lang="zh-CN" altLang="zh-CN" sz="1600" dirty="0"/>
          </a:p>
          <a:p>
            <a:r>
              <a:rPr lang="en-US" altLang="zh-CN" sz="1600" dirty="0"/>
              <a:t>[10.5,10.5]</a:t>
            </a:r>
            <a:endParaRPr lang="zh-CN" altLang="zh-CN" sz="1600" dirty="0"/>
          </a:p>
          <a:p>
            <a:r>
              <a:rPr lang="en-US" altLang="zh-CN" sz="1600" dirty="0"/>
              <a:t>2</a:t>
            </a:r>
            <a:endParaRPr lang="zh-CN" altLang="zh-CN" sz="1600" dirty="0"/>
          </a:p>
          <a:p>
            <a:r>
              <a:rPr lang="en-US" altLang="zh-CN" sz="1600" dirty="0"/>
              <a:t>Within Set Sum of Squared Errors = 6.000000000000057</a:t>
            </a:r>
            <a:endParaRPr lang="zh-CN" altLang="zh-CN" sz="1600" dirty="0"/>
          </a:p>
          <a:p>
            <a:endParaRPr lang="zh-CN" altLang="en-US" dirty="0"/>
          </a:p>
        </p:txBody>
      </p:sp>
      <p:sp>
        <p:nvSpPr>
          <p:cNvPr id="30" name="TextBox 16"/>
          <p:cNvSpPr txBox="1"/>
          <p:nvPr/>
        </p:nvSpPr>
        <p:spPr>
          <a:xfrm>
            <a:off x="6978318" y="1505986"/>
            <a:ext cx="317702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endParaRPr lang="zh-CN" altLang="en-US" sz="1800" b="1" dirty="0">
              <a:solidFill>
                <a:schemeClr val="bg1"/>
              </a:solidFill>
            </a:endParaRPr>
          </a:p>
        </p:txBody>
      </p:sp>
      <p:sp>
        <p:nvSpPr>
          <p:cNvPr id="31" name="文本框 40"/>
          <p:cNvSpPr txBox="1"/>
          <p:nvPr/>
        </p:nvSpPr>
        <p:spPr>
          <a:xfrm>
            <a:off x="499173" y="952917"/>
            <a:ext cx="1958340" cy="368300"/>
          </a:xfrm>
          <a:prstGeom prst="rect">
            <a:avLst/>
          </a:prstGeom>
          <a:noFill/>
        </p:spPr>
        <p:txBody>
          <a:bodyPr wrap="none" rtlCol="0">
            <a:spAutoFit/>
          </a:bodyPr>
          <a:lstStyle/>
          <a:p>
            <a:pPr marL="285750" indent="-285750">
              <a:buFont typeface="Wingdings" panose="05000000000000000000" charset="0"/>
              <a:buChar char="p"/>
            </a:pPr>
            <a:r>
              <a:rPr lang="en-US" altLang="zh-CN" b="1" dirty="0">
                <a:solidFill>
                  <a:schemeClr val="tx2"/>
                </a:solidFill>
              </a:rPr>
              <a:t>4.2.1 </a:t>
            </a:r>
            <a:r>
              <a:rPr lang="zh-CN" altLang="en-US" b="1" dirty="0">
                <a:solidFill>
                  <a:schemeClr val="tx2"/>
                </a:solidFill>
              </a:rPr>
              <a:t>聚类算法</a:t>
            </a:r>
            <a:endParaRPr lang="zh-CN" altLang="en-US" b="1" dirty="0">
              <a:solidFill>
                <a:schemeClr val="tx2"/>
              </a:solidFill>
            </a:endParaRPr>
          </a:p>
        </p:txBody>
      </p:sp>
      <p:sp>
        <p:nvSpPr>
          <p:cNvPr id="33" name="TextBox 13"/>
          <p:cNvSpPr txBox="1"/>
          <p:nvPr/>
        </p:nvSpPr>
        <p:spPr>
          <a:xfrm>
            <a:off x="939667" y="1986436"/>
            <a:ext cx="4686300" cy="4308872"/>
          </a:xfrm>
          <a:prstGeom prst="rect">
            <a:avLst/>
          </a:prstGeom>
          <a:noFill/>
          <a:ln>
            <a:noFill/>
            <a:prstDash val="dash"/>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import org.apache.spark.mllib.clustering.{KMeans, KMeansModel}</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import org.apache.spark.mllib.linalg.Vectors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Load and parse the data</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data = sc.textFile("data/mllib/points.txt")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parsedData = data.map(s =&gt; Vectors.dense(s.split("\\s+").map(_.toDouble))).cache()</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Cluster the data into three classes using KMeans</a:t>
            </a:r>
            <a:endParaRPr lang="zh-CN" altLang="zh-CN" sz="1200" dirty="0">
              <a:latin typeface="Times New Roman" panose="02020603050405020304" pitchFamily="18" charset="0"/>
              <a:cs typeface="Times New Roman" panose="02020603050405020304" pitchFamily="18" charset="0"/>
            </a:endParaRPr>
          </a:p>
          <a:p>
            <a:r>
              <a:rPr lang="zh-CN" altLang="zh-CN" sz="1200" dirty="0">
                <a:latin typeface="Times New Roman" panose="02020603050405020304" pitchFamily="18" charset="0"/>
                <a:cs typeface="Times New Roman" panose="02020603050405020304" pitchFamily="18" charset="0"/>
              </a:rPr>
              <a:t>val k = 3</a:t>
            </a:r>
            <a:endParaRPr lang="zh-CN" altLang="zh-CN" sz="1200" dirty="0">
              <a:latin typeface="Times New Roman" panose="02020603050405020304" pitchFamily="18" charset="0"/>
              <a:cs typeface="Times New Roman" panose="02020603050405020304" pitchFamily="18" charset="0"/>
            </a:endParaRPr>
          </a:p>
          <a:p>
            <a:r>
              <a:rPr lang="zh-CN" altLang="zh-CN" sz="1200" dirty="0">
                <a:latin typeface="Times New Roman" panose="02020603050405020304" pitchFamily="18" charset="0"/>
                <a:cs typeface="Times New Roman" panose="02020603050405020304" pitchFamily="18" charset="0"/>
              </a:rPr>
              <a:t>val numIterations = 20</a:t>
            </a:r>
            <a:endParaRPr lang="zh-CN" altLang="zh-CN" sz="1200" dirty="0">
              <a:latin typeface="Times New Roman" panose="02020603050405020304" pitchFamily="18" charset="0"/>
              <a:cs typeface="Times New Roman" panose="02020603050405020304" pitchFamily="18" charset="0"/>
            </a:endParaRPr>
          </a:p>
          <a:p>
            <a:r>
              <a:rPr lang="zh-CN" altLang="zh-CN" sz="1200" dirty="0">
                <a:latin typeface="Times New Roman" panose="02020603050405020304" pitchFamily="18" charset="0"/>
                <a:cs typeface="Times New Roman" panose="02020603050405020304" pitchFamily="18" charset="0"/>
              </a:rPr>
              <a:t>val clusters = KMeans.train(parsedData, k, numIterations)</a:t>
            </a:r>
            <a:endParaRPr lang="zh-CN" altLang="zh-CN" sz="1200" dirty="0">
              <a:latin typeface="Times New Roman" panose="02020603050405020304" pitchFamily="18" charset="0"/>
              <a:cs typeface="Times New Roman" panose="02020603050405020304" pitchFamily="18" charset="0"/>
            </a:endParaRPr>
          </a:p>
          <a:p>
            <a:r>
              <a:rPr lang="zh-CN"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for(c &lt;- clusters.clusterCenters){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println(c)</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clusters.predict(Vectors.dense(10,10))</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Evaluate clustering by computing Within Set Sum of Squared Errors</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val WSSSE = clusters.computeCost(parsedData)</a:t>
            </a:r>
            <a:endParaRPr lang="zh-CN"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println("Within Set Sum of Squared Errors = " + WSSSE)</a:t>
            </a:r>
            <a:endParaRPr lang="zh-CN" altLang="zh-CN" sz="1200" dirty="0">
              <a:latin typeface="Times New Roman" panose="02020603050405020304" pitchFamily="18" charset="0"/>
              <a:cs typeface="Times New Roman" panose="02020603050405020304" pitchFamily="18" charset="0"/>
            </a:endParaRPr>
          </a:p>
          <a:p>
            <a:endParaRPr lang="zh-CN" altLang="en-US" sz="1000" dirty="0"/>
          </a:p>
        </p:txBody>
      </p:sp>
      <p:cxnSp>
        <p:nvCxnSpPr>
          <p:cNvPr id="35" name="直接连接符 34"/>
          <p:cNvCxnSpPr/>
          <p:nvPr/>
        </p:nvCxnSpPr>
        <p:spPr>
          <a:xfrm>
            <a:off x="6076750" y="1589573"/>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16"/>
          <p:cNvSpPr txBox="1"/>
          <p:nvPr/>
        </p:nvSpPr>
        <p:spPr>
          <a:xfrm>
            <a:off x="1482293" y="1505986"/>
            <a:ext cx="3177026"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a:t>
            </a:r>
            <a:r>
              <a:rPr lang="en-US" altLang="zh-CN" sz="1800" b="1" dirty="0">
                <a:solidFill>
                  <a:schemeClr val="bg1"/>
                </a:solidFill>
              </a:rPr>
              <a:t>Scale </a:t>
            </a:r>
            <a:r>
              <a:rPr lang="zh-CN" altLang="en-US" sz="1800" b="1" dirty="0">
                <a:solidFill>
                  <a:schemeClr val="bg1"/>
                </a:solidFill>
              </a:rPr>
              <a:t>代码</a:t>
            </a:r>
            <a:endParaRPr lang="zh-CN" altLang="en-US" sz="1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endParaRPr lang="zh-CN" altLang="en-US" dirty="0"/>
          </a:p>
          <a:p>
            <a:endParaRPr lang="en-US" dirty="0"/>
          </a:p>
        </p:txBody>
      </p:sp>
      <p:sp>
        <p:nvSpPr>
          <p:cNvPr id="3" name="Content Placeholder 2"/>
          <p:cNvSpPr>
            <a:spLocks noGrp="1"/>
          </p:cNvSpPr>
          <p:nvPr>
            <p:ph sz="quarter" idx="13"/>
          </p:nvPr>
        </p:nvSpPr>
        <p:spPr/>
        <p:txBody>
          <a:bodyPr/>
          <a:lstStyle/>
          <a:p>
            <a:r>
              <a:rPr lang="en-US" altLang="zh-CN" dirty="0"/>
              <a:t>1.1.1  </a:t>
            </a:r>
            <a:r>
              <a:rPr lang="zh-CN" altLang="en-US" dirty="0"/>
              <a:t>大数据发展历程</a:t>
            </a:r>
            <a:endParaRPr lang="zh-CN" altLang="en-US" dirty="0"/>
          </a:p>
        </p:txBody>
      </p:sp>
      <p:sp>
        <p:nvSpPr>
          <p:cNvPr id="6" name="矩形 5"/>
          <p:cNvSpPr/>
          <p:nvPr/>
        </p:nvSpPr>
        <p:spPr>
          <a:xfrm>
            <a:off x="1015868" y="1993642"/>
            <a:ext cx="1677062"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2008</a:t>
            </a:r>
            <a:r>
              <a:rPr lang="zh-CN" altLang="zh-CN" dirty="0">
                <a:latin typeface="+mn-ea"/>
              </a:rPr>
              <a:t>年</a:t>
            </a:r>
            <a:r>
              <a:rPr lang="en-US" altLang="zh-CN" dirty="0">
                <a:latin typeface="+mn-ea"/>
              </a:rPr>
              <a:t>9 </a:t>
            </a:r>
            <a:r>
              <a:rPr lang="zh-CN" altLang="zh-CN" dirty="0">
                <a:latin typeface="+mn-ea"/>
              </a:rPr>
              <a:t>月</a:t>
            </a:r>
            <a:endParaRPr lang="zh-CN" altLang="en-US" dirty="0"/>
          </a:p>
        </p:txBody>
      </p:sp>
      <p:sp>
        <p:nvSpPr>
          <p:cNvPr id="7" name="矩形 6"/>
          <p:cNvSpPr/>
          <p:nvPr/>
        </p:nvSpPr>
        <p:spPr>
          <a:xfrm>
            <a:off x="1557764" y="2526351"/>
            <a:ext cx="7720990" cy="307777"/>
          </a:xfrm>
          <a:prstGeom prst="rect">
            <a:avLst/>
          </a:prstGeom>
        </p:spPr>
        <p:txBody>
          <a:bodyPr wrap="square">
            <a:spAutoFit/>
          </a:bodyPr>
          <a:lstStyle/>
          <a:p>
            <a:pPr marL="285750" lvl="0" indent="-285750">
              <a:buFont typeface="Wingdings" panose="05000000000000000000" pitchFamily="2" charset="2"/>
              <a:buChar char="p"/>
            </a:pPr>
            <a:r>
              <a:rPr lang="zh-CN" altLang="zh-CN" sz="1400" dirty="0">
                <a:latin typeface="+mn-ea"/>
              </a:rPr>
              <a:t>美国《自然》（</a:t>
            </a:r>
            <a:r>
              <a:rPr lang="en-US" altLang="zh-CN" sz="1400" dirty="0">
                <a:latin typeface="+mn-ea"/>
              </a:rPr>
              <a:t>Nature</a:t>
            </a:r>
            <a:r>
              <a:rPr lang="zh-CN" altLang="zh-CN" sz="1400" dirty="0">
                <a:latin typeface="+mn-ea"/>
              </a:rPr>
              <a:t>）杂志专刊——</a:t>
            </a:r>
            <a:r>
              <a:rPr lang="en-US" altLang="zh-CN" sz="1400" dirty="0">
                <a:latin typeface="+mn-ea"/>
              </a:rPr>
              <a:t>The next google,</a:t>
            </a:r>
            <a:r>
              <a:rPr lang="zh-CN" altLang="zh-CN" sz="1400" dirty="0">
                <a:latin typeface="+mn-ea"/>
              </a:rPr>
              <a:t>第一次正式提出“大数据”概念</a:t>
            </a:r>
            <a:endParaRPr lang="en-US" altLang="zh-CN" sz="1400" dirty="0">
              <a:latin typeface="+mn-ea"/>
            </a:endParaRPr>
          </a:p>
        </p:txBody>
      </p:sp>
      <p:sp>
        <p:nvSpPr>
          <p:cNvPr id="8" name="矩形 7"/>
          <p:cNvSpPr/>
          <p:nvPr/>
        </p:nvSpPr>
        <p:spPr>
          <a:xfrm>
            <a:off x="995279" y="3159371"/>
            <a:ext cx="1973617"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2011</a:t>
            </a:r>
            <a:r>
              <a:rPr lang="zh-CN" altLang="zh-CN" dirty="0">
                <a:latin typeface="+mn-ea"/>
              </a:rPr>
              <a:t>年</a:t>
            </a:r>
            <a:r>
              <a:rPr lang="en-US" altLang="zh-CN" dirty="0">
                <a:latin typeface="+mn-ea"/>
              </a:rPr>
              <a:t>2</a:t>
            </a:r>
            <a:r>
              <a:rPr lang="zh-CN" altLang="zh-CN" dirty="0">
                <a:latin typeface="+mn-ea"/>
              </a:rPr>
              <a:t>月</a:t>
            </a:r>
            <a:r>
              <a:rPr lang="en-US" altLang="zh-CN" dirty="0">
                <a:latin typeface="+mn-ea"/>
              </a:rPr>
              <a:t>1</a:t>
            </a:r>
            <a:r>
              <a:rPr lang="zh-CN" altLang="zh-CN" dirty="0">
                <a:latin typeface="+mn-ea"/>
              </a:rPr>
              <a:t>日</a:t>
            </a:r>
            <a:endParaRPr lang="zh-CN" altLang="en-US" dirty="0"/>
          </a:p>
        </p:txBody>
      </p:sp>
      <p:sp>
        <p:nvSpPr>
          <p:cNvPr id="9" name="矩形 8"/>
          <p:cNvSpPr/>
          <p:nvPr/>
        </p:nvSpPr>
        <p:spPr>
          <a:xfrm>
            <a:off x="1557764" y="3714667"/>
            <a:ext cx="7720990" cy="700000"/>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400" dirty="0">
                <a:latin typeface="+mn-ea"/>
              </a:rPr>
              <a:t>《科学》（</a:t>
            </a:r>
            <a:r>
              <a:rPr lang="en-US" altLang="zh-CN" sz="1400" dirty="0">
                <a:latin typeface="+mn-ea"/>
              </a:rPr>
              <a:t>Science</a:t>
            </a:r>
            <a:r>
              <a:rPr lang="zh-CN" altLang="zh-CN" sz="1400" dirty="0">
                <a:latin typeface="+mn-ea"/>
              </a:rPr>
              <a:t>）杂志专刊——</a:t>
            </a:r>
            <a:r>
              <a:rPr lang="en-US" altLang="zh-CN" sz="1400" dirty="0">
                <a:latin typeface="+mn-ea"/>
              </a:rPr>
              <a:t>Dealing with data</a:t>
            </a:r>
            <a:r>
              <a:rPr lang="zh-CN" altLang="zh-CN" sz="1400" dirty="0">
                <a:latin typeface="+mn-ea"/>
              </a:rPr>
              <a:t>，通过社会调查的方式，第一次综合分析了大数据对人们生活造成的影响，详细描述了人类面临的“数据困境”</a:t>
            </a:r>
            <a:endParaRPr lang="zh-CN" altLang="en-US" sz="1400" dirty="0"/>
          </a:p>
        </p:txBody>
      </p:sp>
      <p:sp>
        <p:nvSpPr>
          <p:cNvPr id="10" name="矩形 9"/>
          <p:cNvSpPr/>
          <p:nvPr/>
        </p:nvSpPr>
        <p:spPr>
          <a:xfrm>
            <a:off x="995279" y="4602278"/>
            <a:ext cx="1608133" cy="369332"/>
          </a:xfrm>
          <a:prstGeom prst="rect">
            <a:avLst/>
          </a:prstGeom>
        </p:spPr>
        <p:txBody>
          <a:bodyPr wrap="none">
            <a:spAutoFit/>
          </a:bodyPr>
          <a:lstStyle/>
          <a:p>
            <a:pPr marL="285750" lvl="0" indent="-285750">
              <a:buFont typeface="Wingdings" panose="05000000000000000000" pitchFamily="2" charset="2"/>
              <a:buChar char="n"/>
            </a:pPr>
            <a:r>
              <a:rPr lang="en-US" altLang="zh-CN" dirty="0">
                <a:latin typeface="+mn-ea"/>
              </a:rPr>
              <a:t>2011</a:t>
            </a:r>
            <a:r>
              <a:rPr lang="zh-CN" altLang="zh-CN" dirty="0">
                <a:latin typeface="+mn-ea"/>
              </a:rPr>
              <a:t>年</a:t>
            </a:r>
            <a:r>
              <a:rPr lang="en-US" altLang="zh-CN" dirty="0">
                <a:latin typeface="+mn-ea"/>
              </a:rPr>
              <a:t>5</a:t>
            </a:r>
            <a:r>
              <a:rPr lang="zh-CN" altLang="zh-CN" dirty="0">
                <a:latin typeface="+mn-ea"/>
              </a:rPr>
              <a:t>月</a:t>
            </a:r>
            <a:endParaRPr lang="zh-CN" altLang="en-US" dirty="0"/>
          </a:p>
        </p:txBody>
      </p:sp>
      <p:sp>
        <p:nvSpPr>
          <p:cNvPr id="11" name="矩形 10"/>
          <p:cNvSpPr/>
          <p:nvPr/>
        </p:nvSpPr>
        <p:spPr>
          <a:xfrm>
            <a:off x="1557764" y="5148357"/>
            <a:ext cx="7720990" cy="1023165"/>
          </a:xfrm>
          <a:prstGeom prst="rect">
            <a:avLst/>
          </a:prstGeom>
        </p:spPr>
        <p:txBody>
          <a:bodyPr wrap="square">
            <a:spAutoFit/>
          </a:bodyPr>
          <a:lstStyle/>
          <a:p>
            <a:pPr marL="285750" lvl="0" indent="-285750">
              <a:lnSpc>
                <a:spcPct val="150000"/>
              </a:lnSpc>
              <a:buFont typeface="Wingdings" panose="05000000000000000000" pitchFamily="2" charset="2"/>
              <a:buChar char="p"/>
            </a:pPr>
            <a:r>
              <a:rPr lang="zh-CN" altLang="zh-CN" sz="1400" dirty="0">
                <a:latin typeface="+mn-ea"/>
              </a:rPr>
              <a:t>麦肯锡研究院发布报告——</a:t>
            </a:r>
            <a:r>
              <a:rPr lang="en-US" altLang="zh-CN" sz="1400" dirty="0">
                <a:latin typeface="+mn-ea"/>
              </a:rPr>
              <a:t>Big data: The next frontier for innovation, competition, and productivity,</a:t>
            </a:r>
            <a:r>
              <a:rPr lang="zh-CN" altLang="zh-CN" sz="1400" dirty="0">
                <a:latin typeface="+mn-ea"/>
              </a:rPr>
              <a:t>第一次给大数据做出相对清晰的定义：“大数据是指其大小超出了常规数据库工具获取、储存、管理和分析能力的数据集。</a:t>
            </a:r>
            <a:r>
              <a:rPr lang="zh-CN" altLang="zh-CN" sz="1400" dirty="0"/>
              <a:t>”</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zh-CN" altLang="en-US" dirty="0"/>
          </a:p>
        </p:txBody>
      </p:sp>
      <p:sp>
        <p:nvSpPr>
          <p:cNvPr id="4" name="矩形 3"/>
          <p:cNvSpPr/>
          <p:nvPr/>
        </p:nvSpPr>
        <p:spPr>
          <a:xfrm>
            <a:off x="1016129" y="1639822"/>
            <a:ext cx="8397414" cy="730072"/>
          </a:xfrm>
          <a:prstGeom prst="rect">
            <a:avLst/>
          </a:prstGeom>
          <a:noFill/>
        </p:spPr>
        <p:txBody>
          <a:bodyPr wrap="square">
            <a:spAutoFit/>
          </a:bodyPr>
          <a:lstStyle/>
          <a:p>
            <a:pPr>
              <a:lnSpc>
                <a:spcPts val="2600"/>
              </a:lnSpc>
            </a:pPr>
            <a:r>
              <a:rPr lang="zh-CN" altLang="zh-CN" sz="1600" dirty="0">
                <a:latin typeface="仿宋" panose="02010609060101010101" pitchFamily="49" charset="-122"/>
                <a:ea typeface="仿宋" panose="02010609060101010101" pitchFamily="49" charset="-122"/>
              </a:rPr>
              <a:t>回归算法和分类算法都是有监督的学习，分类算法预测的结果是离散的类别，而回归算法预测的结果是连续的数值</a:t>
            </a:r>
            <a:endParaRPr lang="zh-CN" altLang="en-US" sz="1600" dirty="0">
              <a:latin typeface="仿宋" panose="02010609060101010101" pitchFamily="49" charset="-122"/>
              <a:ea typeface="仿宋" panose="02010609060101010101" pitchFamily="49" charset="-122"/>
            </a:endParaRPr>
          </a:p>
        </p:txBody>
      </p:sp>
      <p:sp>
        <p:nvSpPr>
          <p:cNvPr id="5" name="TextBox 10"/>
          <p:cNvSpPr txBox="1"/>
          <p:nvPr/>
        </p:nvSpPr>
        <p:spPr>
          <a:xfrm>
            <a:off x="1130656" y="2659438"/>
            <a:ext cx="8168360" cy="1077218"/>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线性回归</a:t>
            </a:r>
            <a:r>
              <a:rPr lang="en-US" altLang="zh-CN"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最常用的算法之一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使用输入值的线性组合来预测输出值</a:t>
            </a: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en-US" altLang="zh-CN" sz="1600"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r>
              <a:rPr lang="zh-CN" altLang="zh-CN" sz="1600" dirty="0">
                <a:latin typeface="仿宋" panose="02010609060101010101" pitchFamily="49" charset="-122"/>
                <a:ea typeface="仿宋" panose="02010609060101010101" pitchFamily="49" charset="-122"/>
              </a:rPr>
              <a:t>类</a:t>
            </a:r>
            <a:r>
              <a:rPr lang="en-US" altLang="zh-CN" sz="1600" dirty="0">
                <a:latin typeface="仿宋" panose="02010609060101010101" pitchFamily="49" charset="-122"/>
                <a:ea typeface="仿宋" panose="02010609060101010101" pitchFamily="49" charset="-122"/>
              </a:rPr>
              <a:t>LinearRegressionWithSGD——MLlib</a:t>
            </a:r>
            <a:r>
              <a:rPr lang="zh-CN" altLang="zh-CN" sz="1600" dirty="0">
                <a:latin typeface="仿宋" panose="02010609060101010101" pitchFamily="49" charset="-122"/>
                <a:ea typeface="仿宋" panose="02010609060101010101" pitchFamily="49" charset="-122"/>
              </a:rPr>
              <a:t>实现线性回归算法的常用类之一</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基于随机梯度下降实现线性回归</a:t>
            </a:r>
            <a:endParaRPr lang="zh-CN" altLang="en-US" sz="1600" dirty="0">
              <a:latin typeface="仿宋" panose="02010609060101010101" pitchFamily="49" charset="-122"/>
              <a:ea typeface="仿宋" panose="02010609060101010101" pitchFamily="49" charset="-122"/>
            </a:endParaRPr>
          </a:p>
        </p:txBody>
      </p:sp>
      <p:sp>
        <p:nvSpPr>
          <p:cNvPr id="11" name="右箭头 27"/>
          <p:cNvSpPr/>
          <p:nvPr/>
        </p:nvSpPr>
        <p:spPr>
          <a:xfrm>
            <a:off x="4461385" y="481327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40"/>
          <p:cNvSpPr txBox="1"/>
          <p:nvPr/>
        </p:nvSpPr>
        <p:spPr>
          <a:xfrm>
            <a:off x="422171" y="1026151"/>
            <a:ext cx="1958340" cy="368300"/>
          </a:xfrm>
          <a:prstGeom prst="rect">
            <a:avLst/>
          </a:prstGeom>
          <a:noFill/>
        </p:spPr>
        <p:txBody>
          <a:bodyPr wrap="none" rtlCol="0">
            <a:spAutoFit/>
          </a:bodyPr>
          <a:lstStyle/>
          <a:p>
            <a:pPr marL="285750" indent="-285750">
              <a:buFont typeface="Wingdings" panose="05000000000000000000" charset="0"/>
              <a:buChar char="p"/>
            </a:pPr>
            <a:r>
              <a:rPr lang="en-US" altLang="zh-CN" b="1" dirty="0">
                <a:solidFill>
                  <a:schemeClr val="tx2"/>
                </a:solidFill>
              </a:rPr>
              <a:t>4.2.2 </a:t>
            </a:r>
            <a:r>
              <a:rPr lang="zh-CN" altLang="en-US" b="1" dirty="0">
                <a:solidFill>
                  <a:schemeClr val="tx2"/>
                </a:solidFill>
              </a:rPr>
              <a:t>回归算法</a:t>
            </a:r>
            <a:endParaRPr lang="zh-CN" altLang="en-US" b="1" dirty="0">
              <a:solidFill>
                <a:schemeClr val="tx2"/>
              </a:solidFill>
            </a:endParaRPr>
          </a:p>
        </p:txBody>
      </p:sp>
      <p:sp>
        <p:nvSpPr>
          <p:cNvPr id="18" name="TextBox 16"/>
          <p:cNvSpPr txBox="1"/>
          <p:nvPr/>
        </p:nvSpPr>
        <p:spPr>
          <a:xfrm>
            <a:off x="6660684" y="3886526"/>
            <a:ext cx="268544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出 结 果</a:t>
            </a:r>
            <a:endParaRPr lang="zh-CN" altLang="en-US" sz="1800" b="1" dirty="0">
              <a:solidFill>
                <a:schemeClr val="bg1"/>
              </a:solidFill>
            </a:endParaRPr>
          </a:p>
        </p:txBody>
      </p:sp>
      <p:sp>
        <p:nvSpPr>
          <p:cNvPr id="19" name="TextBox 16"/>
          <p:cNvSpPr txBox="1"/>
          <p:nvPr/>
        </p:nvSpPr>
        <p:spPr>
          <a:xfrm>
            <a:off x="1463039" y="3886526"/>
            <a:ext cx="2598821"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r>
              <a:rPr lang="zh-CN" altLang="en-US" sz="1800" b="1" dirty="0">
                <a:solidFill>
                  <a:schemeClr val="bg1"/>
                </a:solidFill>
              </a:rPr>
              <a:t>          输 入 数 据</a:t>
            </a:r>
            <a:endParaRPr lang="zh-CN" altLang="en-US" sz="1800" b="1" dirty="0">
              <a:solidFill>
                <a:schemeClr val="bg1"/>
              </a:solidFill>
            </a:endParaRPr>
          </a:p>
        </p:txBody>
      </p:sp>
      <p:pic>
        <p:nvPicPr>
          <p:cNvPr id="32" name="图片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7135" y="4379205"/>
            <a:ext cx="1970628"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9"/>
          <p:cNvSpPr txBox="1"/>
          <p:nvPr/>
        </p:nvSpPr>
        <p:spPr>
          <a:xfrm>
            <a:off x="6660685" y="4661212"/>
            <a:ext cx="2887576" cy="1661993"/>
          </a:xfrm>
          <a:prstGeom prst="rect">
            <a:avLst/>
          </a:prstGeom>
          <a:noFill/>
        </p:spPr>
        <p:txBody>
          <a:bodyPr wrap="square" rtlCol="0">
            <a:spAutoFit/>
          </a:bodyPr>
          <a:lstStyle/>
          <a:p>
            <a:r>
              <a:rPr lang="en-US" altLang="zh-CN" sz="1200" dirty="0"/>
              <a:t>weights: [0.5000000000539042,0.1999999999989402], intercept:0.0</a:t>
            </a:r>
            <a:endParaRPr lang="en-US" altLang="zh-CN" sz="1200" dirty="0"/>
          </a:p>
          <a:p>
            <a:endParaRPr lang="zh-CN" altLang="zh-CN" sz="1200" dirty="0"/>
          </a:p>
          <a:p>
            <a:endParaRPr lang="en-US" altLang="zh-CN" sz="1200" dirty="0"/>
          </a:p>
          <a:p>
            <a:r>
              <a:rPr lang="en-US" altLang="zh-CN" sz="1200" dirty="0"/>
              <a:t>training Mean Squared Error = 9.576567731363342E-20</a:t>
            </a:r>
            <a:endParaRPr lang="zh-CN" altLang="zh-CN" sz="1200" dirty="0"/>
          </a:p>
          <a:p>
            <a:endParaRPr lang="zh-CN" altLang="en-US" dirty="0"/>
          </a:p>
        </p:txBody>
      </p:sp>
      <p:sp>
        <p:nvSpPr>
          <p:cNvPr id="34" name="矩形 33"/>
          <p:cNvSpPr/>
          <p:nvPr/>
        </p:nvSpPr>
        <p:spPr>
          <a:xfrm>
            <a:off x="4555254" y="5245874"/>
            <a:ext cx="1521570" cy="307777"/>
          </a:xfrm>
          <a:prstGeom prst="rect">
            <a:avLst/>
          </a:prstGeom>
        </p:spPr>
        <p:txBody>
          <a:bodyPr wrap="none">
            <a:spAutoFit/>
          </a:bodyPr>
          <a:lstStyle/>
          <a:p>
            <a:r>
              <a:rPr lang="en-US" altLang="zh-CN" sz="1400" dirty="0"/>
              <a:t>y=0.5*x1+0.2*x2</a:t>
            </a:r>
            <a:endParaRPr lang="zh-CN" altLang="en-US" sz="1400" dirty="0"/>
          </a:p>
        </p:txBody>
      </p:sp>
      <p:sp>
        <p:nvSpPr>
          <p:cNvPr id="35" name="TextBox 25"/>
          <p:cNvSpPr txBox="1"/>
          <p:nvPr/>
        </p:nvSpPr>
        <p:spPr>
          <a:xfrm>
            <a:off x="4814509" y="4456068"/>
            <a:ext cx="952500"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输入函数</a:t>
            </a:r>
            <a:endParaRPr lang="zh-CN" altLang="en-US" sz="12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zh-CN" altLang="en-US" dirty="0"/>
          </a:p>
        </p:txBody>
      </p:sp>
      <p:cxnSp>
        <p:nvCxnSpPr>
          <p:cNvPr id="9" name="直接箭头连接符 8"/>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p:cNvSpPr txBox="1"/>
          <p:nvPr/>
        </p:nvSpPr>
        <p:spPr>
          <a:xfrm>
            <a:off x="422171" y="1026151"/>
            <a:ext cx="1958340" cy="368300"/>
          </a:xfrm>
          <a:prstGeom prst="rect">
            <a:avLst/>
          </a:prstGeom>
          <a:noFill/>
        </p:spPr>
        <p:txBody>
          <a:bodyPr wrap="none" rtlCol="0">
            <a:spAutoFit/>
          </a:bodyPr>
          <a:lstStyle/>
          <a:p>
            <a:pPr marL="285750" indent="-285750">
              <a:buFont typeface="Wingdings" panose="05000000000000000000" charset="0"/>
              <a:buChar char="p"/>
            </a:pPr>
            <a:r>
              <a:rPr lang="en-US" altLang="zh-CN" b="1" dirty="0">
                <a:solidFill>
                  <a:schemeClr val="tx2"/>
                </a:solidFill>
              </a:rPr>
              <a:t>4.2.3 </a:t>
            </a:r>
            <a:r>
              <a:rPr lang="zh-CN" altLang="en-US" b="1" dirty="0">
                <a:solidFill>
                  <a:schemeClr val="tx2"/>
                </a:solidFill>
              </a:rPr>
              <a:t>分类算法</a:t>
            </a:r>
            <a:endParaRPr lang="zh-CN" altLang="en-US" b="1" dirty="0">
              <a:solidFill>
                <a:schemeClr val="tx2"/>
              </a:solidFill>
            </a:endParaRPr>
          </a:p>
        </p:txBody>
      </p:sp>
      <p:graphicFrame>
        <p:nvGraphicFramePr>
          <p:cNvPr id="34" name="表格 33"/>
          <p:cNvGraphicFramePr>
            <a:graphicFrameLocks noGrp="1"/>
          </p:cNvGraphicFramePr>
          <p:nvPr/>
        </p:nvGraphicFramePr>
        <p:xfrm>
          <a:off x="1420269" y="2769122"/>
          <a:ext cx="2451480" cy="2768173"/>
        </p:xfrm>
        <a:graphic>
          <a:graphicData uri="http://schemas.openxmlformats.org/drawingml/2006/table">
            <a:tbl>
              <a:tblPr firstRow="1">
                <a:tableStyleId>{68D230F3-CF80-4859-8CE7-A43EE81993B5}</a:tableStyleId>
              </a:tblPr>
              <a:tblGrid>
                <a:gridCol w="612870"/>
                <a:gridCol w="612870"/>
                <a:gridCol w="612870"/>
                <a:gridCol w="612870"/>
              </a:tblGrid>
              <a:tr h="288757">
                <a:tc>
                  <a:txBody>
                    <a:bodyPr/>
                    <a:lstStyle/>
                    <a:p>
                      <a:pPr algn="ctr" fontAlgn="ctr"/>
                      <a:r>
                        <a:rPr lang="en-US" sz="1100" u="none" strike="noStrike" dirty="0">
                          <a:effectLst/>
                        </a:rPr>
                        <a:t>lable</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x1</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x2</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sz="1100" u="none" strike="noStrike" dirty="0">
                          <a:effectLst/>
                        </a:rPr>
                        <a:t>x3</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r h="206618">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c>
                  <a:txBody>
                    <a:bodyPr/>
                    <a:lstStyle/>
                    <a:p>
                      <a:pPr algn="ctr" fontAlgn="ctr"/>
                      <a:r>
                        <a:rPr lang="en-US" altLang="zh-CN" sz="1100" u="none" strike="noStrike" dirty="0">
                          <a:effectLst/>
                        </a:rPr>
                        <a:t>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84" marR="7684" marT="7684" marB="0" anchor="ctr"/>
                </a:tc>
              </a:tr>
            </a:tbl>
          </a:graphicData>
        </a:graphic>
      </p:graphicFrame>
      <p:sp>
        <p:nvSpPr>
          <p:cNvPr id="35" name="TextBox 14"/>
          <p:cNvSpPr txBox="1"/>
          <p:nvPr/>
        </p:nvSpPr>
        <p:spPr>
          <a:xfrm>
            <a:off x="7324828" y="2943853"/>
            <a:ext cx="2877951" cy="1107996"/>
          </a:xfrm>
          <a:prstGeom prst="rect">
            <a:avLst/>
          </a:prstGeom>
          <a:noFill/>
        </p:spPr>
        <p:txBody>
          <a:bodyPr wrap="square" rtlCol="0">
            <a:spAutoFit/>
          </a:bodyPr>
          <a:lstStyle/>
          <a:p>
            <a:r>
              <a:rPr lang="en-US" altLang="zh-CN" sz="1600" dirty="0"/>
              <a:t>Vector(0 0 9) 's label is 2.0</a:t>
            </a:r>
            <a:endParaRPr lang="en-US" altLang="zh-CN" sz="1600" dirty="0"/>
          </a:p>
          <a:p>
            <a:endParaRPr lang="en-US" altLang="zh-CN" sz="1600" dirty="0"/>
          </a:p>
          <a:p>
            <a:r>
              <a:rPr lang="en-US" altLang="zh-CN" sz="1600" dirty="0"/>
              <a:t>Accuracy: 1.0</a:t>
            </a:r>
            <a:endParaRPr lang="en-US" altLang="zh-CN" sz="1600" dirty="0"/>
          </a:p>
          <a:p>
            <a:endParaRPr lang="zh-CN" altLang="en-US" dirty="0"/>
          </a:p>
        </p:txBody>
      </p:sp>
      <p:sp>
        <p:nvSpPr>
          <p:cNvPr id="36" name="TextBox 16"/>
          <p:cNvSpPr txBox="1"/>
          <p:nvPr/>
        </p:nvSpPr>
        <p:spPr>
          <a:xfrm>
            <a:off x="7342198" y="1690652"/>
            <a:ext cx="2793204"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测 试 案 例</a:t>
            </a:r>
            <a:endParaRPr lang="zh-CN" altLang="en-US" sz="1800" b="1" dirty="0">
              <a:solidFill>
                <a:schemeClr val="bg1"/>
              </a:solidFill>
            </a:endParaRPr>
          </a:p>
        </p:txBody>
      </p:sp>
      <p:sp>
        <p:nvSpPr>
          <p:cNvPr id="39" name="TextBox 16"/>
          <p:cNvSpPr txBox="1"/>
          <p:nvPr/>
        </p:nvSpPr>
        <p:spPr>
          <a:xfrm>
            <a:off x="1249407" y="1703227"/>
            <a:ext cx="2793204"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endParaRPr lang="zh-CN" altLang="en-US" sz="1800" b="1" dirty="0">
              <a:solidFill>
                <a:schemeClr val="bg1"/>
              </a:solidFill>
            </a:endParaRPr>
          </a:p>
        </p:txBody>
      </p:sp>
      <p:sp>
        <p:nvSpPr>
          <p:cNvPr id="40" name="TextBox 25"/>
          <p:cNvSpPr txBox="1"/>
          <p:nvPr/>
        </p:nvSpPr>
        <p:spPr>
          <a:xfrm>
            <a:off x="5148527" y="3056997"/>
            <a:ext cx="1035919" cy="276999"/>
          </a:xfrm>
          <a:prstGeom prst="rect">
            <a:avLst/>
          </a:prstGeom>
          <a:solidFill>
            <a:schemeClr val="accent4">
              <a:lumMod val="60000"/>
              <a:lumOff val="40000"/>
            </a:schemeClr>
          </a:solidFill>
        </p:spPr>
        <p:txBody>
          <a:bodyPr wrap="square" rtlCol="0">
            <a:spAutoFit/>
          </a:bodyPr>
          <a:lstStyle/>
          <a:p>
            <a:r>
              <a:rPr lang="zh-CN" altLang="en-US" sz="1200" b="1" dirty="0">
                <a:solidFill>
                  <a:schemeClr val="bg1"/>
                </a:solidFill>
              </a:rPr>
              <a:t>  </a:t>
            </a:r>
            <a:r>
              <a:rPr lang="en-US" altLang="zh-CN" sz="1200" b="1" dirty="0">
                <a:solidFill>
                  <a:schemeClr val="bg1"/>
                </a:solidFill>
              </a:rPr>
              <a:t>Scale</a:t>
            </a:r>
            <a:r>
              <a:rPr lang="zh-CN" altLang="en-US" sz="1200" b="1" dirty="0">
                <a:solidFill>
                  <a:schemeClr val="bg1"/>
                </a:solidFill>
              </a:rPr>
              <a:t>代码</a:t>
            </a:r>
            <a:endParaRPr lang="zh-CN" altLang="en-US" sz="1200" b="1" dirty="0">
              <a:solidFill>
                <a:schemeClr val="bg1"/>
              </a:solidFill>
            </a:endParaRPr>
          </a:p>
        </p:txBody>
      </p:sp>
      <p:sp>
        <p:nvSpPr>
          <p:cNvPr id="41" name="右箭头 27"/>
          <p:cNvSpPr/>
          <p:nvPr/>
        </p:nvSpPr>
        <p:spPr>
          <a:xfrm>
            <a:off x="4840430" y="3503094"/>
            <a:ext cx="1761423" cy="347795"/>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4"/>
          <p:cNvSpPr txBox="1"/>
          <p:nvPr/>
        </p:nvSpPr>
        <p:spPr>
          <a:xfrm>
            <a:off x="4994086" y="3876078"/>
            <a:ext cx="1407828" cy="276999"/>
          </a:xfrm>
          <a:prstGeom prst="rect">
            <a:avLst/>
          </a:prstGeom>
          <a:noFill/>
        </p:spPr>
        <p:txBody>
          <a:bodyPr wrap="square" rtlCol="0">
            <a:spAutoFit/>
          </a:bodyPr>
          <a:lstStyle/>
          <a:p>
            <a:r>
              <a:rPr lang="zh-CN" altLang="zh-CN" sz="1200" dirty="0">
                <a:solidFill>
                  <a:schemeClr val="tx1">
                    <a:lumMod val="75000"/>
                    <a:lumOff val="25000"/>
                  </a:schemeClr>
                </a:solidFill>
              </a:rPr>
              <a:t>加载训练数据文件</a:t>
            </a:r>
            <a:endParaRPr lang="zh-CN" altLang="en-US" sz="1200" dirty="0">
              <a:solidFill>
                <a:schemeClr val="tx1">
                  <a:lumMod val="75000"/>
                  <a:lumOff val="25000"/>
                </a:schemeClr>
              </a:solidFill>
            </a:endParaRPr>
          </a:p>
        </p:txBody>
      </p:sp>
      <p:cxnSp>
        <p:nvCxnSpPr>
          <p:cNvPr id="43" name="直接箭头连接符 42"/>
          <p:cNvCxnSpPr/>
          <p:nvPr/>
        </p:nvCxnSpPr>
        <p:spPr>
          <a:xfrm>
            <a:off x="5642423" y="4162259"/>
            <a:ext cx="0" cy="340378"/>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4" name="TextBox 18"/>
          <p:cNvSpPr txBox="1"/>
          <p:nvPr/>
        </p:nvSpPr>
        <p:spPr>
          <a:xfrm>
            <a:off x="5682900" y="4168622"/>
            <a:ext cx="1159036" cy="276999"/>
          </a:xfrm>
          <a:prstGeom prst="rect">
            <a:avLst/>
          </a:prstGeom>
          <a:noFill/>
        </p:spPr>
        <p:txBody>
          <a:bodyPr wrap="square" rtlCol="0">
            <a:spAutoFit/>
          </a:bodyPr>
          <a:lstStyle/>
          <a:p>
            <a:r>
              <a:rPr lang="zh-CN" altLang="zh-CN" sz="1200" dirty="0">
                <a:solidFill>
                  <a:schemeClr val="tx1">
                    <a:lumMod val="75000"/>
                    <a:lumOff val="25000"/>
                  </a:schemeClr>
                </a:solidFill>
              </a:rPr>
              <a:t>解析每行数据</a:t>
            </a:r>
            <a:endParaRPr lang="zh-CN" altLang="en-US" sz="1200" dirty="0">
              <a:solidFill>
                <a:schemeClr val="tx1">
                  <a:lumMod val="75000"/>
                  <a:lumOff val="25000"/>
                </a:schemeClr>
              </a:solidFill>
            </a:endParaRPr>
          </a:p>
        </p:txBody>
      </p:sp>
      <p:sp>
        <p:nvSpPr>
          <p:cNvPr id="47" name="TextBox 28"/>
          <p:cNvSpPr txBox="1"/>
          <p:nvPr/>
        </p:nvSpPr>
        <p:spPr>
          <a:xfrm>
            <a:off x="5264152" y="5080950"/>
            <a:ext cx="812697" cy="276999"/>
          </a:xfrm>
          <a:prstGeom prst="rect">
            <a:avLst/>
          </a:prstGeom>
          <a:noFill/>
        </p:spPr>
        <p:txBody>
          <a:bodyPr wrap="square" rtlCol="0">
            <a:spAutoFit/>
          </a:bodyPr>
          <a:lstStyle/>
          <a:p>
            <a:r>
              <a:rPr lang="zh-CN" altLang="en-US" sz="1200" dirty="0">
                <a:solidFill>
                  <a:schemeClr val="tx1">
                    <a:lumMod val="75000"/>
                    <a:lumOff val="25000"/>
                  </a:schemeClr>
                </a:solidFill>
              </a:rPr>
              <a:t>预测分类</a:t>
            </a:r>
            <a:endParaRPr lang="zh-CN" altLang="en-US" sz="1200" dirty="0">
              <a:solidFill>
                <a:schemeClr val="tx1">
                  <a:lumMod val="75000"/>
                  <a:lumOff val="25000"/>
                </a:schemeClr>
              </a:solidFill>
            </a:endParaRPr>
          </a:p>
        </p:txBody>
      </p:sp>
      <p:sp>
        <p:nvSpPr>
          <p:cNvPr id="51" name="TextBox 27"/>
          <p:cNvSpPr txBox="1"/>
          <p:nvPr/>
        </p:nvSpPr>
        <p:spPr>
          <a:xfrm>
            <a:off x="5256122" y="4502637"/>
            <a:ext cx="820728" cy="276999"/>
          </a:xfrm>
          <a:prstGeom prst="rect">
            <a:avLst/>
          </a:prstGeom>
          <a:noFill/>
        </p:spPr>
        <p:txBody>
          <a:bodyPr wrap="square" rtlCol="0">
            <a:spAutoFit/>
          </a:bodyPr>
          <a:lstStyle/>
          <a:p>
            <a:r>
              <a:rPr lang="zh-CN" altLang="en-US" sz="1200" dirty="0">
                <a:solidFill>
                  <a:schemeClr val="tx1">
                    <a:lumMod val="75000"/>
                    <a:lumOff val="25000"/>
                  </a:schemeClr>
                </a:solidFill>
              </a:rPr>
              <a:t>训练模型</a:t>
            </a:r>
            <a:endParaRPr lang="zh-CN" altLang="en-US" sz="1200" dirty="0">
              <a:solidFill>
                <a:schemeClr val="tx1">
                  <a:lumMod val="75000"/>
                  <a:lumOff val="25000"/>
                </a:schemeClr>
              </a:solidFill>
            </a:endParaRPr>
          </a:p>
        </p:txBody>
      </p:sp>
      <p:cxnSp>
        <p:nvCxnSpPr>
          <p:cNvPr id="57" name="直接箭头连接符 56"/>
          <p:cNvCxnSpPr/>
          <p:nvPr/>
        </p:nvCxnSpPr>
        <p:spPr>
          <a:xfrm>
            <a:off x="5653249" y="4779636"/>
            <a:ext cx="0" cy="292793"/>
          </a:xfrm>
          <a:prstGeom prst="straightConnector1">
            <a:avLst/>
          </a:prstGeom>
          <a:ln w="3175">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zh-CN" altLang="en-US" dirty="0"/>
          </a:p>
        </p:txBody>
      </p:sp>
      <p:cxnSp>
        <p:nvCxnSpPr>
          <p:cNvPr id="7" name="直接箭头连接符 6"/>
          <p:cNvCxnSpPr/>
          <p:nvPr/>
        </p:nvCxnSpPr>
        <p:spPr>
          <a:xfrm>
            <a:off x="4994086" y="744419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18"/>
          <p:cNvSpPr txBox="1"/>
          <p:nvPr/>
        </p:nvSpPr>
        <p:spPr>
          <a:xfrm>
            <a:off x="4222561" y="7838767"/>
            <a:ext cx="1562100" cy="369332"/>
          </a:xfrm>
          <a:prstGeom prst="rect">
            <a:avLst/>
          </a:prstGeom>
          <a:noFill/>
        </p:spPr>
        <p:txBody>
          <a:bodyPr wrap="square" rtlCol="0">
            <a:spAutoFit/>
          </a:bodyPr>
          <a:lstStyle/>
          <a:p>
            <a:r>
              <a:rPr lang="zh-CN" altLang="zh-CN">
                <a:solidFill>
                  <a:schemeClr val="tx1">
                    <a:lumMod val="75000"/>
                    <a:lumOff val="25000"/>
                  </a:schemeClr>
                </a:solidFill>
              </a:rPr>
              <a:t>解析每行数据</a:t>
            </a:r>
            <a:endParaRPr lang="zh-CN" altLang="en-US">
              <a:solidFill>
                <a:schemeClr val="tx1">
                  <a:lumMod val="75000"/>
                  <a:lumOff val="25000"/>
                </a:schemeClr>
              </a:solidFill>
            </a:endParaRPr>
          </a:p>
        </p:txBody>
      </p:sp>
      <p:cxnSp>
        <p:nvCxnSpPr>
          <p:cNvPr id="9" name="直接箭头连接符 8"/>
          <p:cNvCxnSpPr/>
          <p:nvPr/>
        </p:nvCxnSpPr>
        <p:spPr>
          <a:xfrm>
            <a:off x="3749133" y="6496337"/>
            <a:ext cx="521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994086" y="8208099"/>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27"/>
          <p:cNvSpPr txBox="1"/>
          <p:nvPr/>
        </p:nvSpPr>
        <p:spPr>
          <a:xfrm>
            <a:off x="4442724" y="8543617"/>
            <a:ext cx="1562100" cy="369332"/>
          </a:xfrm>
          <a:prstGeom prst="rect">
            <a:avLst/>
          </a:prstGeom>
          <a:noFill/>
        </p:spPr>
        <p:txBody>
          <a:bodyPr wrap="square" rtlCol="0">
            <a:spAutoFit/>
          </a:bodyPr>
          <a:lstStyle/>
          <a:p>
            <a:r>
              <a:rPr lang="zh-CN" altLang="en-US">
                <a:solidFill>
                  <a:schemeClr val="tx1">
                    <a:lumMod val="75000"/>
                    <a:lumOff val="25000"/>
                  </a:schemeClr>
                </a:solidFill>
              </a:rPr>
              <a:t>训练模型</a:t>
            </a:r>
            <a:endParaRPr lang="zh-CN" altLang="en-US">
              <a:solidFill>
                <a:schemeClr val="tx1">
                  <a:lumMod val="75000"/>
                  <a:lumOff val="25000"/>
                </a:schemeClr>
              </a:solidFill>
            </a:endParaRPr>
          </a:p>
        </p:txBody>
      </p:sp>
      <p:sp>
        <p:nvSpPr>
          <p:cNvPr id="12" name="TextBox 28"/>
          <p:cNvSpPr txBox="1"/>
          <p:nvPr/>
        </p:nvSpPr>
        <p:spPr>
          <a:xfrm>
            <a:off x="4433199" y="9177863"/>
            <a:ext cx="1351462" cy="369332"/>
          </a:xfrm>
          <a:prstGeom prst="rect">
            <a:avLst/>
          </a:prstGeom>
          <a:noFill/>
        </p:spPr>
        <p:txBody>
          <a:bodyPr wrap="square" rtlCol="0">
            <a:spAutoFit/>
          </a:bodyPr>
          <a:lstStyle/>
          <a:p>
            <a:r>
              <a:rPr lang="zh-CN" altLang="en-US">
                <a:solidFill>
                  <a:schemeClr val="tx1">
                    <a:lumMod val="75000"/>
                    <a:lumOff val="25000"/>
                  </a:schemeClr>
                </a:solidFill>
              </a:rPr>
              <a:t>预测分类</a:t>
            </a:r>
            <a:endParaRPr lang="zh-CN" altLang="en-US">
              <a:solidFill>
                <a:schemeClr val="tx1">
                  <a:lumMod val="75000"/>
                  <a:lumOff val="25000"/>
                </a:schemeClr>
              </a:solidFill>
            </a:endParaRPr>
          </a:p>
        </p:txBody>
      </p:sp>
      <p:cxnSp>
        <p:nvCxnSpPr>
          <p:cNvPr id="13" name="直接箭头连接符 12"/>
          <p:cNvCxnSpPr/>
          <p:nvPr/>
        </p:nvCxnSpPr>
        <p:spPr>
          <a:xfrm>
            <a:off x="4994086" y="8895804"/>
            <a:ext cx="0" cy="333375"/>
          </a:xfrm>
          <a:prstGeom prst="straightConnector1">
            <a:avLst/>
          </a:prstGeom>
          <a:ln w="28575">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939883" y="6496337"/>
            <a:ext cx="9020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40"/>
          <p:cNvSpPr txBox="1"/>
          <p:nvPr/>
        </p:nvSpPr>
        <p:spPr>
          <a:xfrm>
            <a:off x="422171" y="1026151"/>
            <a:ext cx="1901190" cy="368300"/>
          </a:xfrm>
          <a:prstGeom prst="rect">
            <a:avLst/>
          </a:prstGeom>
          <a:noFill/>
        </p:spPr>
        <p:txBody>
          <a:bodyPr wrap="none" rtlCol="0">
            <a:spAutoFit/>
          </a:bodyPr>
          <a:lstStyle/>
          <a:p>
            <a:pPr marL="285750" indent="-285750">
              <a:buFont typeface="Wingdings" panose="05000000000000000000" charset="0"/>
              <a:buChar char="p"/>
            </a:pPr>
            <a:r>
              <a:rPr lang="en-US" altLang="zh-CN" b="1" dirty="0">
                <a:solidFill>
                  <a:schemeClr val="tx2"/>
                </a:solidFill>
              </a:rPr>
              <a:t>4.2.4 </a:t>
            </a:r>
            <a:r>
              <a:rPr lang="zh-CN" altLang="en-US" b="1" dirty="0">
                <a:solidFill>
                  <a:schemeClr val="tx2"/>
                </a:solidFill>
              </a:rPr>
              <a:t>协同过滤</a:t>
            </a:r>
            <a:endParaRPr lang="zh-CN" altLang="en-US" b="1" dirty="0">
              <a:solidFill>
                <a:schemeClr val="tx2"/>
              </a:solidFill>
            </a:endParaRPr>
          </a:p>
        </p:txBody>
      </p:sp>
      <p:sp>
        <p:nvSpPr>
          <p:cNvPr id="26" name="矩形 25"/>
          <p:cNvSpPr/>
          <p:nvPr/>
        </p:nvSpPr>
        <p:spPr>
          <a:xfrm>
            <a:off x="785179" y="1806760"/>
            <a:ext cx="7213834" cy="369332"/>
          </a:xfrm>
          <a:prstGeom prst="rect">
            <a:avLst/>
          </a:prstGeom>
        </p:spPr>
        <p:txBody>
          <a:bodyPr wrap="none">
            <a:spAutoFit/>
          </a:bodyPr>
          <a:lstStyle/>
          <a:p>
            <a:r>
              <a:rPr lang="en-US" altLang="zh-CN" dirty="0" err="1">
                <a:solidFill>
                  <a:schemeClr val="bg1"/>
                </a:solidFill>
              </a:rPr>
              <a:t>MLlib</a:t>
            </a:r>
            <a:r>
              <a:rPr lang="zh-CN" altLang="zh-CN" dirty="0">
                <a:solidFill>
                  <a:schemeClr val="bg1"/>
                </a:solidFill>
              </a:rPr>
              <a:t>中支持的是基于模型的协同过滤，即交替最小二乘（</a:t>
            </a:r>
            <a:r>
              <a:rPr lang="en-US" altLang="zh-CN" dirty="0">
                <a:solidFill>
                  <a:schemeClr val="bg1"/>
                </a:solidFill>
              </a:rPr>
              <a:t>ALS</a:t>
            </a:r>
            <a:r>
              <a:rPr lang="zh-CN" altLang="zh-CN" dirty="0">
                <a:solidFill>
                  <a:schemeClr val="bg1"/>
                </a:solidFill>
              </a:rPr>
              <a:t>）算法</a:t>
            </a:r>
            <a:endParaRPr lang="en-US" altLang="zh-CN" dirty="0">
              <a:solidFill>
                <a:schemeClr val="bg1"/>
              </a:solidFill>
            </a:endParaRPr>
          </a:p>
        </p:txBody>
      </p:sp>
      <p:sp>
        <p:nvSpPr>
          <p:cNvPr id="29" name="矩形 28"/>
          <p:cNvSpPr/>
          <p:nvPr/>
        </p:nvSpPr>
        <p:spPr>
          <a:xfrm>
            <a:off x="843095" y="1730664"/>
            <a:ext cx="8301982" cy="338554"/>
          </a:xfrm>
          <a:prstGeom prst="rect">
            <a:avLst/>
          </a:prstGeom>
          <a:noFill/>
        </p:spPr>
        <p:txBody>
          <a:bodyPr wrap="square">
            <a:spAutoFit/>
          </a:bodyPr>
          <a:lstStyle/>
          <a:p>
            <a:r>
              <a:rPr lang="zh-CN" altLang="zh-CN" sz="1600" dirty="0">
                <a:solidFill>
                  <a:schemeClr val="tx1">
                    <a:lumMod val="75000"/>
                    <a:lumOff val="25000"/>
                  </a:schemeClr>
                </a:solidFill>
              </a:rPr>
              <a:t>通过收集大量用户（协同）的喜好信息，以自动预测（过滤）用户感兴趣的商品</a:t>
            </a:r>
            <a:endParaRPr lang="zh-CN" altLang="en-US" sz="1600" dirty="0">
              <a:solidFill>
                <a:schemeClr val="tx1">
                  <a:lumMod val="75000"/>
                  <a:lumOff val="25000"/>
                </a:schemeClr>
              </a:solidFill>
            </a:endParaRPr>
          </a:p>
        </p:txBody>
      </p:sp>
      <p:sp>
        <p:nvSpPr>
          <p:cNvPr id="31" name="矩形 30"/>
          <p:cNvSpPr/>
          <p:nvPr/>
        </p:nvSpPr>
        <p:spPr>
          <a:xfrm>
            <a:off x="1168213" y="4443703"/>
            <a:ext cx="697627" cy="1015663"/>
          </a:xfrm>
          <a:prstGeom prst="rect">
            <a:avLst/>
          </a:prstGeom>
        </p:spPr>
        <p:txBody>
          <a:bodyPr wrap="none">
            <a:spAutoFit/>
          </a:bodyPr>
          <a:lstStyle/>
          <a:p>
            <a:r>
              <a:rPr lang="zh-CN" altLang="en-US" sz="2000" dirty="0">
                <a:solidFill>
                  <a:schemeClr val="bg1"/>
                </a:solidFill>
              </a:rPr>
              <a:t>协同</a:t>
            </a:r>
            <a:endParaRPr lang="en-US" altLang="zh-CN" sz="2000" dirty="0">
              <a:solidFill>
                <a:schemeClr val="bg1"/>
              </a:solidFill>
            </a:endParaRPr>
          </a:p>
          <a:p>
            <a:r>
              <a:rPr lang="zh-CN" altLang="en-US" sz="2000" dirty="0">
                <a:solidFill>
                  <a:schemeClr val="bg1"/>
                </a:solidFill>
              </a:rPr>
              <a:t>过滤</a:t>
            </a:r>
            <a:endParaRPr lang="en-US" altLang="zh-CN" sz="2000" dirty="0">
              <a:solidFill>
                <a:schemeClr val="bg1"/>
              </a:solidFill>
            </a:endParaRPr>
          </a:p>
          <a:p>
            <a:r>
              <a:rPr lang="zh-CN" altLang="en-US" sz="2000" dirty="0">
                <a:solidFill>
                  <a:schemeClr val="bg1"/>
                </a:solidFill>
              </a:rPr>
              <a:t>算法</a:t>
            </a:r>
            <a:endParaRPr lang="zh-CN" altLang="en-US" sz="2000" dirty="0">
              <a:solidFill>
                <a:schemeClr val="bg1"/>
              </a:solidFill>
            </a:endParaRPr>
          </a:p>
        </p:txBody>
      </p:sp>
      <p:sp>
        <p:nvSpPr>
          <p:cNvPr id="38" name="矩形 37"/>
          <p:cNvSpPr/>
          <p:nvPr/>
        </p:nvSpPr>
        <p:spPr>
          <a:xfrm>
            <a:off x="2903843" y="4264969"/>
            <a:ext cx="2723823" cy="369332"/>
          </a:xfrm>
          <a:prstGeom prst="rect">
            <a:avLst/>
          </a:prstGeom>
        </p:spPr>
        <p:txBody>
          <a:bodyPr wrap="none">
            <a:spAutoFit/>
          </a:bodyPr>
          <a:lstStyle/>
          <a:p>
            <a:r>
              <a:rPr lang="zh-CN" altLang="en-US" dirty="0">
                <a:solidFill>
                  <a:schemeClr val="bg1"/>
                </a:solidFill>
              </a:rPr>
              <a:t>基于物品的协同过滤算法</a:t>
            </a:r>
            <a:endParaRPr lang="zh-CN" altLang="en-US" dirty="0">
              <a:solidFill>
                <a:schemeClr val="bg1"/>
              </a:solidFill>
            </a:endParaRPr>
          </a:p>
        </p:txBody>
      </p:sp>
      <p:sp>
        <p:nvSpPr>
          <p:cNvPr id="45" name="矩形 44"/>
          <p:cNvSpPr/>
          <p:nvPr/>
        </p:nvSpPr>
        <p:spPr>
          <a:xfrm>
            <a:off x="2994421" y="5308617"/>
            <a:ext cx="2675732" cy="369332"/>
          </a:xfrm>
          <a:prstGeom prst="rect">
            <a:avLst/>
          </a:prstGeom>
        </p:spPr>
        <p:txBody>
          <a:bodyPr wrap="none">
            <a:spAutoFit/>
          </a:bodyPr>
          <a:lstStyle/>
          <a:p>
            <a:r>
              <a:rPr lang="zh-CN" altLang="zh-CN" dirty="0">
                <a:solidFill>
                  <a:schemeClr val="bg1"/>
                </a:solidFill>
              </a:rPr>
              <a:t>基于</a:t>
            </a:r>
            <a:r>
              <a:rPr lang="en-US" altLang="zh-CN" dirty="0">
                <a:solidFill>
                  <a:schemeClr val="bg1"/>
                </a:solidFill>
              </a:rPr>
              <a:t>ALS</a:t>
            </a:r>
            <a:r>
              <a:rPr lang="zh-CN" altLang="zh-CN" dirty="0">
                <a:solidFill>
                  <a:schemeClr val="bg1"/>
                </a:solidFill>
              </a:rPr>
              <a:t>的矩阵分解算法</a:t>
            </a:r>
            <a:endParaRPr lang="zh-CN" altLang="en-US" dirty="0">
              <a:solidFill>
                <a:schemeClr val="bg1"/>
              </a:solidFill>
            </a:endParaRPr>
          </a:p>
        </p:txBody>
      </p:sp>
      <p:sp>
        <p:nvSpPr>
          <p:cNvPr id="49" name="矩形 48"/>
          <p:cNvSpPr/>
          <p:nvPr/>
        </p:nvSpPr>
        <p:spPr>
          <a:xfrm>
            <a:off x="6438927" y="4264969"/>
            <a:ext cx="2262158" cy="369332"/>
          </a:xfrm>
          <a:prstGeom prst="rect">
            <a:avLst/>
          </a:prstGeom>
        </p:spPr>
        <p:txBody>
          <a:bodyPr wrap="none">
            <a:spAutoFit/>
          </a:bodyPr>
          <a:lstStyle/>
          <a:p>
            <a:r>
              <a:rPr lang="zh-CN" altLang="en-US" dirty="0">
                <a:solidFill>
                  <a:schemeClr val="bg1"/>
                </a:solidFill>
              </a:rPr>
              <a:t>计算物品相似性矩阵</a:t>
            </a:r>
            <a:endParaRPr lang="zh-CN" altLang="en-US" dirty="0">
              <a:solidFill>
                <a:schemeClr val="bg1"/>
              </a:solidFill>
            </a:endParaRPr>
          </a:p>
        </p:txBody>
      </p:sp>
      <p:sp>
        <p:nvSpPr>
          <p:cNvPr id="52" name="矩形 51"/>
          <p:cNvSpPr/>
          <p:nvPr/>
        </p:nvSpPr>
        <p:spPr>
          <a:xfrm>
            <a:off x="6438927" y="5308617"/>
            <a:ext cx="2492990" cy="369332"/>
          </a:xfrm>
          <a:prstGeom prst="rect">
            <a:avLst/>
          </a:prstGeom>
        </p:spPr>
        <p:txBody>
          <a:bodyPr wrap="none">
            <a:spAutoFit/>
          </a:bodyPr>
          <a:lstStyle/>
          <a:p>
            <a:r>
              <a:rPr lang="zh-CN" altLang="zh-CN" dirty="0">
                <a:solidFill>
                  <a:schemeClr val="bg1"/>
                </a:solidFill>
              </a:rPr>
              <a:t>通过矩阵</a:t>
            </a:r>
            <a:r>
              <a:rPr lang="zh-CN" altLang="en-US" dirty="0">
                <a:solidFill>
                  <a:schemeClr val="bg1"/>
                </a:solidFill>
              </a:rPr>
              <a:t>分解</a:t>
            </a:r>
            <a:r>
              <a:rPr lang="zh-CN" altLang="zh-CN" dirty="0">
                <a:solidFill>
                  <a:schemeClr val="bg1"/>
                </a:solidFill>
              </a:rPr>
              <a:t>进行预测</a:t>
            </a:r>
            <a:endParaRPr lang="zh-CN" altLang="en-US" dirty="0">
              <a:solidFill>
                <a:schemeClr val="bg1"/>
              </a:solidFill>
            </a:endParaRPr>
          </a:p>
        </p:txBody>
      </p:sp>
      <p:graphicFrame>
        <p:nvGraphicFramePr>
          <p:cNvPr id="4" name="图示 3"/>
          <p:cNvGraphicFramePr/>
          <p:nvPr/>
        </p:nvGraphicFramePr>
        <p:xfrm>
          <a:off x="1961162" y="2270553"/>
          <a:ext cx="7183915" cy="33701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3" name="TextBox 16"/>
          <p:cNvSpPr txBox="1"/>
          <p:nvPr/>
        </p:nvSpPr>
        <p:spPr>
          <a:xfrm>
            <a:off x="5939883" y="5793148"/>
            <a:ext cx="2675728" cy="369332"/>
          </a:xfrm>
          <a:prstGeom prst="rect">
            <a:avLst/>
          </a:prstGeom>
          <a:solidFill>
            <a:schemeClr val="accent1">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通过矩阵分解预测</a:t>
            </a:r>
            <a:endParaRPr lang="zh-CN" altLang="en-US" sz="1800" b="1" dirty="0">
              <a:solidFill>
                <a:schemeClr val="bg1"/>
              </a:solidFill>
            </a:endParaRPr>
          </a:p>
        </p:txBody>
      </p:sp>
      <p:sp>
        <p:nvSpPr>
          <p:cNvPr id="54" name="TextBox 16"/>
          <p:cNvSpPr txBox="1"/>
          <p:nvPr/>
        </p:nvSpPr>
        <p:spPr>
          <a:xfrm>
            <a:off x="2510163" y="5795339"/>
            <a:ext cx="2675728" cy="369332"/>
          </a:xfrm>
          <a:prstGeom prst="rect">
            <a:avLst/>
          </a:prstGeom>
          <a:solidFill>
            <a:schemeClr val="accent4">
              <a:lumMod val="60000"/>
              <a:lumOff val="40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计算物品相似性矩阵</a:t>
            </a:r>
            <a:endParaRPr lang="zh-CN" altLang="en-US" sz="1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zh-CN" altLang="en-US" dirty="0"/>
          </a:p>
        </p:txBody>
      </p:sp>
      <p:sp>
        <p:nvSpPr>
          <p:cNvPr id="4" name="TextBox 10"/>
          <p:cNvSpPr txBox="1"/>
          <p:nvPr/>
        </p:nvSpPr>
        <p:spPr>
          <a:xfrm>
            <a:off x="1183952" y="1541382"/>
            <a:ext cx="3581400" cy="5001369"/>
          </a:xfrm>
          <a:prstGeom prst="rect">
            <a:avLst/>
          </a:prstGeom>
          <a:noFill/>
        </p:spPr>
        <p:txBody>
          <a:bodyPr wrap="square" rtlCol="0">
            <a:spAutoFit/>
          </a:bodyPr>
          <a:lstStyle/>
          <a:p>
            <a:r>
              <a:rPr lang="en-US" altLang="zh-CN" sz="1100" dirty="0"/>
              <a:t>public class ItemCFDemo extends Configured implements Tool{</a:t>
            </a:r>
            <a:endParaRPr lang="zh-CN" altLang="zh-CN" sz="1100" dirty="0"/>
          </a:p>
          <a:p>
            <a:r>
              <a:rPr lang="en-US" altLang="zh-CN" sz="1100" dirty="0"/>
              <a:t>   public static void main(String[] args) throws Exception{</a:t>
            </a:r>
            <a:endParaRPr lang="zh-CN" altLang="zh-CN" sz="1100" dirty="0"/>
          </a:p>
          <a:p>
            <a:r>
              <a:rPr lang="en-US" altLang="zh-CN" sz="1100" dirty="0"/>
              <a:t>      ToolRunner.run(new Configuration(), new ItemCFDemo(), args);  </a:t>
            </a:r>
            <a:endParaRPr lang="zh-CN" altLang="zh-CN" sz="1100" dirty="0"/>
          </a:p>
          <a:p>
            <a:r>
              <a:rPr lang="en-US" altLang="zh-CN" sz="1100" dirty="0"/>
              <a:t>  }</a:t>
            </a:r>
            <a:endParaRPr lang="zh-CN" altLang="zh-CN" sz="1100" dirty="0"/>
          </a:p>
          <a:p>
            <a:r>
              <a:rPr lang="en-US" altLang="zh-CN" sz="1100" dirty="0"/>
              <a:t>   @Override</a:t>
            </a:r>
            <a:endParaRPr lang="zh-CN" altLang="zh-CN" sz="1100" dirty="0"/>
          </a:p>
          <a:p>
            <a:r>
              <a:rPr lang="en-US" altLang="zh-CN" sz="1100" dirty="0"/>
              <a:t>  public int run(String[] args) throws Exception {</a:t>
            </a:r>
            <a:endParaRPr lang="zh-CN" altLang="zh-CN" sz="1100" dirty="0"/>
          </a:p>
          <a:p>
            <a:r>
              <a:rPr lang="en-US" altLang="zh-CN" sz="1100" dirty="0"/>
              <a:t>    Configuration conf = getConf();</a:t>
            </a:r>
            <a:endParaRPr lang="zh-CN" altLang="zh-CN" sz="1100" dirty="0"/>
          </a:p>
          <a:p>
            <a:r>
              <a:rPr lang="en-US" altLang="zh-CN" sz="1100" dirty="0"/>
              <a:t>    try {</a:t>
            </a:r>
            <a:endParaRPr lang="zh-CN" altLang="zh-CN" sz="1100" dirty="0"/>
          </a:p>
          <a:p>
            <a:r>
              <a:rPr lang="en-US" altLang="zh-CN" sz="1100" dirty="0"/>
              <a:t>      FileSystem fs = FileSystem.get(conf);</a:t>
            </a:r>
            <a:endParaRPr lang="zh-CN" altLang="zh-CN" sz="1100" dirty="0"/>
          </a:p>
          <a:p>
            <a:r>
              <a:rPr lang="en-US" altLang="zh-CN" sz="1100" dirty="0"/>
              <a:t>         String dir="/itemcfdemo";</a:t>
            </a:r>
            <a:endParaRPr lang="zh-CN" altLang="zh-CN" sz="1100" dirty="0"/>
          </a:p>
          <a:p>
            <a:r>
              <a:rPr lang="en-US" altLang="zh-CN" sz="1100" dirty="0"/>
              <a:t>      if (!fs.exists(new Path(dir))) {</a:t>
            </a:r>
            <a:endParaRPr lang="zh-CN" altLang="zh-CN" sz="1100" dirty="0"/>
          </a:p>
          <a:p>
            <a:r>
              <a:rPr lang="en-US" altLang="zh-CN" sz="1100" dirty="0"/>
              <a:t>        System.err.println("Please make director /itemcfdemo");</a:t>
            </a:r>
            <a:endParaRPr lang="zh-CN" altLang="zh-CN" sz="1100" dirty="0"/>
          </a:p>
          <a:p>
            <a:r>
              <a:rPr lang="en-US" altLang="zh-CN" sz="1100" dirty="0"/>
              <a:t>        return 2;</a:t>
            </a:r>
            <a:endParaRPr lang="zh-CN" altLang="zh-CN" sz="1100" dirty="0"/>
          </a:p>
          <a:p>
            <a:r>
              <a:rPr lang="en-US" altLang="zh-CN" sz="1100" dirty="0"/>
              <a:t>      }</a:t>
            </a:r>
            <a:endParaRPr lang="zh-CN" altLang="zh-CN" sz="1100" dirty="0"/>
          </a:p>
          <a:p>
            <a:r>
              <a:rPr lang="en-US" altLang="zh-CN" sz="1100" dirty="0"/>
              <a:t>String input=dir+"/input";</a:t>
            </a:r>
            <a:endParaRPr lang="zh-CN" altLang="zh-CN" sz="1100" dirty="0"/>
          </a:p>
          <a:p>
            <a:r>
              <a:rPr lang="en-US" altLang="zh-CN" sz="1100" dirty="0"/>
              <a:t>      if (!fs.exists(new Path(input))) {</a:t>
            </a:r>
            <a:endParaRPr lang="zh-CN" altLang="zh-CN" sz="1100" dirty="0"/>
          </a:p>
          <a:p>
            <a:r>
              <a:rPr lang="en-US" altLang="zh-CN" sz="1100" dirty="0"/>
              <a:t>        System.err.println("Please make director /itemcfdemo/input");</a:t>
            </a:r>
            <a:endParaRPr lang="zh-CN" altLang="zh-CN" sz="1100" dirty="0"/>
          </a:p>
          <a:p>
            <a:r>
              <a:rPr lang="en-US" altLang="zh-CN" sz="1100" dirty="0"/>
              <a:t>        return 2;</a:t>
            </a:r>
            <a:endParaRPr lang="zh-CN" altLang="zh-CN" sz="1100" dirty="0"/>
          </a:p>
          <a:p>
            <a:r>
              <a:rPr lang="en-US" altLang="zh-CN" sz="1100" dirty="0"/>
              <a:t>      }</a:t>
            </a:r>
            <a:endParaRPr lang="en-US" altLang="zh-CN" sz="1100" dirty="0"/>
          </a:p>
          <a:p>
            <a:r>
              <a:rPr lang="en-US" altLang="zh-CN" sz="1100" dirty="0"/>
              <a:t>String output=dir+"/output";</a:t>
            </a:r>
            <a:endParaRPr lang="zh-CN" altLang="zh-CN" sz="1100" dirty="0"/>
          </a:p>
          <a:p>
            <a:r>
              <a:rPr lang="en-US" altLang="zh-CN" sz="1100" dirty="0"/>
              <a:t>        Path p = new Path(output);</a:t>
            </a:r>
            <a:endParaRPr lang="zh-CN" altLang="zh-CN" sz="1100" dirty="0"/>
          </a:p>
          <a:p>
            <a:r>
              <a:rPr lang="en-US" altLang="zh-CN" sz="1100" dirty="0"/>
              <a:t> if (fs.exists(p)) {</a:t>
            </a:r>
            <a:endParaRPr lang="zh-CN" altLang="zh-CN" sz="1100" dirty="0"/>
          </a:p>
          <a:p>
            <a:r>
              <a:rPr lang="en-US" altLang="zh-CN" sz="1100" dirty="0"/>
              <a:t>            fs.delete(p, true);</a:t>
            </a:r>
            <a:endParaRPr lang="zh-CN" altLang="zh-CN" sz="1100" dirty="0"/>
          </a:p>
          <a:p>
            <a:r>
              <a:rPr lang="en-US" altLang="zh-CN" sz="1100" dirty="0"/>
              <a:t>      }</a:t>
            </a:r>
            <a:endParaRPr lang="zh-CN" altLang="en-US" sz="1100" dirty="0"/>
          </a:p>
        </p:txBody>
      </p:sp>
      <p:sp>
        <p:nvSpPr>
          <p:cNvPr id="5" name="TextBox 11"/>
          <p:cNvSpPr txBox="1"/>
          <p:nvPr/>
        </p:nvSpPr>
        <p:spPr>
          <a:xfrm>
            <a:off x="6963320" y="1541382"/>
            <a:ext cx="3245195" cy="4693593"/>
          </a:xfrm>
          <a:prstGeom prst="rect">
            <a:avLst/>
          </a:prstGeom>
          <a:noFill/>
        </p:spPr>
        <p:txBody>
          <a:bodyPr wrap="square" rtlCol="0">
            <a:spAutoFit/>
          </a:bodyPr>
          <a:lstStyle/>
          <a:p>
            <a:r>
              <a:rPr lang="en-US" altLang="zh-CN" sz="1100" dirty="0"/>
              <a:t>String temp=dir+"/temp";</a:t>
            </a:r>
            <a:endParaRPr lang="zh-CN" altLang="zh-CN" sz="1100" dirty="0"/>
          </a:p>
          <a:p>
            <a:r>
              <a:rPr lang="en-US" altLang="zh-CN" sz="1100" dirty="0"/>
              <a:t>        Path p2 = new Path(temp);</a:t>
            </a:r>
            <a:endParaRPr lang="zh-CN" altLang="zh-CN" sz="1100" dirty="0"/>
          </a:p>
          <a:p>
            <a:r>
              <a:rPr lang="en-US" altLang="zh-CN" sz="1100" dirty="0"/>
              <a:t>      if (fs.exists(p2)) {</a:t>
            </a:r>
            <a:endParaRPr lang="zh-CN" altLang="zh-CN" sz="1100" dirty="0"/>
          </a:p>
          <a:p>
            <a:r>
              <a:rPr lang="en-US" altLang="zh-CN" sz="1100" dirty="0"/>
              <a:t>            fs.delete(p2, true);</a:t>
            </a:r>
            <a:endParaRPr lang="zh-CN" altLang="zh-CN" sz="1100" dirty="0"/>
          </a:p>
          <a:p>
            <a:r>
              <a:rPr lang="en-US" altLang="zh-CN" sz="1100" dirty="0"/>
              <a:t>      }</a:t>
            </a:r>
            <a:endParaRPr lang="zh-CN" altLang="zh-CN" sz="1100" dirty="0"/>
          </a:p>
          <a:p>
            <a:r>
              <a:rPr lang="en-US" altLang="zh-CN" sz="1100" dirty="0"/>
              <a:t>      </a:t>
            </a:r>
            <a:endParaRPr lang="zh-CN" altLang="zh-CN" sz="1100" dirty="0"/>
          </a:p>
          <a:p>
            <a:r>
              <a:rPr lang="en-US" altLang="zh-CN" sz="1100" dirty="0"/>
              <a:t>      RecommenderJob recommenderJob = new RecommenderJob();</a:t>
            </a:r>
            <a:endParaRPr lang="zh-CN" altLang="zh-CN" sz="1100" dirty="0"/>
          </a:p>
          <a:p>
            <a:r>
              <a:rPr lang="en-US" altLang="zh-CN" sz="1100" dirty="0"/>
              <a:t>      recommenderJob.setConf(conf); </a:t>
            </a:r>
            <a:endParaRPr lang="zh-CN" altLang="zh-CN" sz="1100" dirty="0"/>
          </a:p>
          <a:p>
            <a:r>
              <a:rPr lang="en-US" altLang="zh-CN" sz="1100" dirty="0"/>
              <a:t>      recommenderJob.run(new String[]{"--input",input,</a:t>
            </a:r>
            <a:endParaRPr lang="zh-CN" altLang="zh-CN" sz="1100" dirty="0"/>
          </a:p>
          <a:p>
            <a:r>
              <a:rPr lang="en-US" altLang="zh-CN" sz="1100" dirty="0"/>
              <a:t>                                  "--output",output,</a:t>
            </a:r>
            <a:endParaRPr lang="zh-CN" altLang="zh-CN" sz="1100" dirty="0"/>
          </a:p>
          <a:p>
            <a:r>
              <a:rPr lang="en-US" altLang="zh-CN" sz="1100" dirty="0"/>
              <a:t>                                  "--tempDir",temp,</a:t>
            </a:r>
            <a:endParaRPr lang="zh-CN" altLang="zh-CN" sz="1100" dirty="0"/>
          </a:p>
          <a:p>
            <a:r>
              <a:rPr lang="en-US" altLang="zh-CN" sz="1100" dirty="0"/>
              <a:t>                                  "--similarityClassname", TanimotoCoefficientSimilarity.class.getName(), </a:t>
            </a:r>
            <a:endParaRPr lang="zh-CN" altLang="zh-CN" sz="1100" dirty="0"/>
          </a:p>
          <a:p>
            <a:r>
              <a:rPr lang="en-US" altLang="zh-CN" sz="1100" dirty="0"/>
              <a:t>                                  "--numRecommendations", "4"});</a:t>
            </a:r>
            <a:endParaRPr lang="zh-CN" altLang="zh-CN" sz="1100" dirty="0"/>
          </a:p>
          <a:p>
            <a:r>
              <a:rPr lang="en-US" altLang="zh-CN" sz="1100" dirty="0"/>
              <a:t>    </a:t>
            </a:r>
            <a:endParaRPr lang="zh-CN" altLang="zh-CN" sz="1100" dirty="0"/>
          </a:p>
          <a:p>
            <a:r>
              <a:rPr lang="en-US" altLang="zh-CN" sz="1100" dirty="0"/>
              <a:t>    } catch (Exception e) {</a:t>
            </a:r>
            <a:endParaRPr lang="zh-CN" altLang="zh-CN" sz="1100" dirty="0"/>
          </a:p>
          <a:p>
            <a:r>
              <a:rPr lang="en-US" altLang="zh-CN" sz="1100" dirty="0"/>
              <a:t>      e.printStackTrace();</a:t>
            </a:r>
            <a:endParaRPr lang="zh-CN" altLang="zh-CN" sz="1100" dirty="0"/>
          </a:p>
          <a:p>
            <a:r>
              <a:rPr lang="en-US" altLang="zh-CN" sz="1100" dirty="0"/>
              <a:t>    }</a:t>
            </a:r>
            <a:endParaRPr lang="zh-CN" altLang="zh-CN" sz="1100" dirty="0"/>
          </a:p>
          <a:p>
            <a:r>
              <a:rPr lang="en-US" altLang="zh-CN" sz="1100" dirty="0"/>
              <a:t>    return 0;</a:t>
            </a:r>
            <a:endParaRPr lang="zh-CN" altLang="zh-CN" sz="1100" dirty="0"/>
          </a:p>
          <a:p>
            <a:r>
              <a:rPr lang="en-US" altLang="zh-CN" sz="1100" dirty="0"/>
              <a:t>  }</a:t>
            </a:r>
            <a:endParaRPr lang="zh-CN" altLang="zh-CN" sz="1100" dirty="0"/>
          </a:p>
          <a:p>
            <a:r>
              <a:rPr lang="en-US" altLang="zh-CN" sz="1100" dirty="0"/>
              <a:t>}</a:t>
            </a:r>
            <a:endParaRPr lang="zh-CN" altLang="zh-CN" sz="1100" dirty="0"/>
          </a:p>
          <a:p>
            <a:endParaRPr lang="zh-CN" altLang="en-US" sz="2400" dirty="0"/>
          </a:p>
        </p:txBody>
      </p:sp>
      <p:sp>
        <p:nvSpPr>
          <p:cNvPr id="6" name="文本框 6"/>
          <p:cNvSpPr txBox="1"/>
          <p:nvPr/>
        </p:nvSpPr>
        <p:spPr>
          <a:xfrm>
            <a:off x="501828" y="1013549"/>
            <a:ext cx="3516630" cy="337185"/>
          </a:xfrm>
          <a:prstGeom prst="rect">
            <a:avLst/>
          </a:prstGeom>
          <a:noFill/>
        </p:spPr>
        <p:txBody>
          <a:bodyPr wrap="none" rtlCol="0">
            <a:spAutoFit/>
          </a:bodyPr>
          <a:lstStyle/>
          <a:p>
            <a:pPr marL="285750" indent="-285750">
              <a:buFont typeface="Wingdings" panose="05000000000000000000" pitchFamily="2" charset="2"/>
              <a:buChar char="u"/>
            </a:pPr>
            <a:r>
              <a:rPr lang="zh-CN" altLang="en-US" sz="1600" b="1" dirty="0"/>
              <a:t>基于物品的协同过滤算法实现代码</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 4 </a:t>
            </a:r>
            <a:r>
              <a:rPr lang="zh-CN" altLang="en-US" dirty="0"/>
              <a:t>大数据的处理方法</a:t>
            </a:r>
            <a:endParaRPr lang="zh-CN" altLang="en-US" dirty="0"/>
          </a:p>
        </p:txBody>
      </p:sp>
      <p:graphicFrame>
        <p:nvGraphicFramePr>
          <p:cNvPr id="3" name="表格 2"/>
          <p:cNvGraphicFramePr>
            <a:graphicFrameLocks noGrp="1"/>
          </p:cNvGraphicFramePr>
          <p:nvPr/>
        </p:nvGraphicFramePr>
        <p:xfrm>
          <a:off x="1101404" y="2143278"/>
          <a:ext cx="5119688" cy="1207867"/>
        </p:xfrm>
        <a:graphic>
          <a:graphicData uri="http://schemas.openxmlformats.org/drawingml/2006/table">
            <a:tbl>
              <a:tblPr firstRow="1" firstCol="1" bandRow="1">
                <a:tableStyleId>{21E4AEA4-8DFA-4A89-87EB-49C32662AFE0}</a:tableStyleId>
              </a:tblPr>
              <a:tblGrid>
                <a:gridCol w="1073526"/>
                <a:gridCol w="1347842"/>
                <a:gridCol w="1349160"/>
                <a:gridCol w="1349160"/>
              </a:tblGrid>
              <a:tr h="268923">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1.49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1.13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0.67</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-0.52</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r>
              <a:tr h="234736">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1.39</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0.05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0.45</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r>
            </a:tbl>
          </a:graphicData>
        </a:graphic>
      </p:graphicFrame>
      <p:sp>
        <p:nvSpPr>
          <p:cNvPr id="4" name="TextBox 14"/>
          <p:cNvSpPr txBox="1"/>
          <p:nvPr/>
        </p:nvSpPr>
        <p:spPr>
          <a:xfrm>
            <a:off x="676334" y="2054713"/>
            <a:ext cx="327259" cy="1384995"/>
          </a:xfrm>
          <a:prstGeom prst="rect">
            <a:avLst/>
          </a:prstGeom>
          <a:noFill/>
        </p:spPr>
        <p:txBody>
          <a:bodyPr wrap="square" rtlCol="0">
            <a:spAutoFit/>
          </a:bodyPr>
          <a:lstStyle/>
          <a:p>
            <a:r>
              <a:rPr lang="zh-CN" altLang="zh-CN" sz="1200" dirty="0"/>
              <a:t>用户特征矩阵</a:t>
            </a:r>
            <a:r>
              <a:rPr lang="en-US" altLang="zh-CN" sz="1200" i="1" dirty="0"/>
              <a:t>U</a:t>
            </a:r>
            <a:endParaRPr lang="zh-CN" altLang="en-US" sz="1200" dirty="0">
              <a:solidFill>
                <a:schemeClr val="tx1">
                  <a:lumMod val="75000"/>
                  <a:lumOff val="25000"/>
                </a:schemeClr>
              </a:solidFill>
            </a:endParaRPr>
          </a:p>
        </p:txBody>
      </p:sp>
      <p:graphicFrame>
        <p:nvGraphicFramePr>
          <p:cNvPr id="5" name="表格 4"/>
          <p:cNvGraphicFramePr>
            <a:graphicFrameLocks noGrp="1"/>
          </p:cNvGraphicFramePr>
          <p:nvPr/>
        </p:nvGraphicFramePr>
        <p:xfrm>
          <a:off x="1097396" y="3555988"/>
          <a:ext cx="5157993" cy="1258279"/>
        </p:xfrm>
        <a:graphic>
          <a:graphicData uri="http://schemas.openxmlformats.org/drawingml/2006/table">
            <a:tbl>
              <a:tblPr firstRow="1" firstCol="1" bandRow="1">
                <a:tableStyleId>{00A15C55-8517-42AA-B614-E9B94910E393}</a:tableStyleId>
              </a:tblPr>
              <a:tblGrid>
                <a:gridCol w="1077913"/>
                <a:gridCol w="1542126"/>
                <a:gridCol w="1268977"/>
                <a:gridCol w="1268977"/>
              </a:tblGrid>
              <a:tr h="261275">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特征维度</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1.81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1.62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2.66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1.71</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-1.08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1.73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-0.23</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0.78</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r>
              <a:tr h="249251">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3.16</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-0.24</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0.90</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r>
            </a:tbl>
          </a:graphicData>
        </a:graphic>
      </p:graphicFrame>
      <p:sp>
        <p:nvSpPr>
          <p:cNvPr id="6" name="TextBox 17"/>
          <p:cNvSpPr txBox="1"/>
          <p:nvPr/>
        </p:nvSpPr>
        <p:spPr>
          <a:xfrm>
            <a:off x="676334" y="3516593"/>
            <a:ext cx="385011" cy="1384995"/>
          </a:xfrm>
          <a:prstGeom prst="rect">
            <a:avLst/>
          </a:prstGeom>
          <a:noFill/>
        </p:spPr>
        <p:txBody>
          <a:bodyPr wrap="square" rtlCol="0">
            <a:spAutoFit/>
          </a:bodyPr>
          <a:lstStyle/>
          <a:p>
            <a:r>
              <a:rPr lang="zh-CN" altLang="zh-CN" sz="1200" dirty="0"/>
              <a:t>物品特征矩阵</a:t>
            </a:r>
            <a:r>
              <a:rPr lang="en-US" altLang="zh-CN" sz="1200" i="1" dirty="0"/>
              <a:t>M</a:t>
            </a:r>
            <a:endParaRPr lang="zh-CN" altLang="en-US" sz="1200" dirty="0">
              <a:solidFill>
                <a:schemeClr val="tx1">
                  <a:lumMod val="75000"/>
                  <a:lumOff val="25000"/>
                </a:schemeClr>
              </a:solidFill>
            </a:endParaRPr>
          </a:p>
        </p:txBody>
      </p:sp>
      <p:graphicFrame>
        <p:nvGraphicFramePr>
          <p:cNvPr id="7" name="表格 6"/>
          <p:cNvGraphicFramePr>
            <a:graphicFrameLocks noGrp="1"/>
          </p:cNvGraphicFramePr>
          <p:nvPr/>
        </p:nvGraphicFramePr>
        <p:xfrm>
          <a:off x="1110246" y="5025156"/>
          <a:ext cx="5176047" cy="1214395"/>
        </p:xfrm>
        <a:graphic>
          <a:graphicData uri="http://schemas.openxmlformats.org/drawingml/2006/table">
            <a:tbl>
              <a:tblPr firstRow="1" firstCol="1" bandRow="1">
                <a:tableStyleId>{93296810-A885-4BE3-A3E7-6D5BEEA58F35}</a:tableStyleId>
              </a:tblPr>
              <a:tblGrid>
                <a:gridCol w="1058944"/>
                <a:gridCol w="1049816"/>
                <a:gridCol w="1022429"/>
                <a:gridCol w="1022429"/>
                <a:gridCol w="1022429"/>
              </a:tblGrid>
              <a:tr h="313419">
                <a:tc>
                  <a:txBody>
                    <a:bodyPr/>
                    <a:lstStyle/>
                    <a:p>
                      <a:pPr indent="266700" algn="ctr">
                        <a:lnSpc>
                          <a:spcPts val="1200"/>
                        </a:lnSpc>
                        <a:spcAft>
                          <a:spcPts val="100"/>
                        </a:spcAft>
                        <a:tabLst>
                          <a:tab pos="2628265" algn="ctr"/>
                          <a:tab pos="5292725" algn="r"/>
                        </a:tabLst>
                      </a:pPr>
                      <a:r>
                        <a:rPr lang="en-US" sz="750" kern="100" dirty="0">
                          <a:effectLst/>
                        </a:rPr>
                        <a:t>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zh-CN" sz="750" kern="100" dirty="0">
                          <a:effectLst/>
                        </a:rPr>
                        <a:t>物品</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1</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4.796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5.009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1.969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3.614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2</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1.965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1.958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2.846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3</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2.746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4.713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1.395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2.942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r>
              <a:tr h="225244">
                <a:tc>
                  <a:txBody>
                    <a:bodyPr/>
                    <a:lstStyle/>
                    <a:p>
                      <a:pPr indent="266700" algn="ctr">
                        <a:lnSpc>
                          <a:spcPts val="1200"/>
                        </a:lnSpc>
                        <a:spcAft>
                          <a:spcPts val="100"/>
                        </a:spcAft>
                        <a:tabLst>
                          <a:tab pos="2628265" algn="ctr"/>
                          <a:tab pos="5292725" algn="r"/>
                        </a:tabLst>
                      </a:pPr>
                      <a:r>
                        <a:rPr lang="zh-CN" sz="750" kern="100" dirty="0">
                          <a:effectLst/>
                        </a:rPr>
                        <a:t>用户</a:t>
                      </a:r>
                      <a:r>
                        <a:rPr lang="en-US" sz="750" kern="100" dirty="0">
                          <a:effectLst/>
                        </a:rPr>
                        <a:t>4</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266700" algn="ctr">
                        <a:lnSpc>
                          <a:spcPts val="1200"/>
                        </a:lnSpc>
                        <a:spcAft>
                          <a:spcPts val="100"/>
                        </a:spcAft>
                        <a:tabLst>
                          <a:tab pos="2628265" algn="ctr"/>
                          <a:tab pos="5292725" algn="r"/>
                        </a:tabLst>
                      </a:pPr>
                      <a:r>
                        <a:rPr lang="en-US" sz="750" kern="100" dirty="0">
                          <a:effectLst/>
                        </a:rPr>
                        <a:t>2.930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3.297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2.744   </a:t>
                      </a:r>
                      <a:endParaRPr lang="zh-CN" sz="750" kern="100">
                        <a:solidFill>
                          <a:srgbClr val="000000"/>
                        </a:solidFill>
                        <a:effectLst/>
                        <a:latin typeface="Times New Roman" panose="02020603050405020304"/>
                        <a:ea typeface="宋体" panose="02010600030101010101" pitchFamily="2" charset="-122"/>
                      </a:endParaRPr>
                    </a:p>
                  </a:txBody>
                  <a:tcPr marL="68580" marR="68580" marT="0" marB="0"/>
                </a:tc>
                <a:tc>
                  <a:txBody>
                    <a:bodyPr/>
                    <a:lstStyle/>
                    <a:p>
                      <a:pPr indent="266700" algn="ctr">
                        <a:lnSpc>
                          <a:spcPts val="1200"/>
                        </a:lnSpc>
                        <a:spcAft>
                          <a:spcPts val="100"/>
                        </a:spcAft>
                        <a:tabLst>
                          <a:tab pos="2628265" algn="ctr"/>
                          <a:tab pos="5292725" algn="r"/>
                        </a:tabLst>
                      </a:pPr>
                      <a:r>
                        <a:rPr lang="en-US" sz="750" kern="100" dirty="0">
                          <a:effectLst/>
                        </a:rPr>
                        <a:t>4.785   </a:t>
                      </a:r>
                      <a:endParaRPr lang="zh-CN" sz="750" kern="100" dirty="0">
                        <a:solidFill>
                          <a:srgbClr val="000000"/>
                        </a:solidFill>
                        <a:effectLst/>
                        <a:latin typeface="Times New Roman" panose="02020603050405020304"/>
                        <a:ea typeface="宋体" panose="02010600030101010101" pitchFamily="2" charset="-122"/>
                      </a:endParaRPr>
                    </a:p>
                  </a:txBody>
                  <a:tcPr marL="68580" marR="68580" marT="0" marB="0"/>
                </a:tc>
              </a:tr>
            </a:tbl>
          </a:graphicData>
        </a:graphic>
      </p:graphicFrame>
      <p:sp>
        <p:nvSpPr>
          <p:cNvPr id="8" name="TextBox 19"/>
          <p:cNvSpPr txBox="1"/>
          <p:nvPr/>
        </p:nvSpPr>
        <p:spPr>
          <a:xfrm>
            <a:off x="676334" y="5023942"/>
            <a:ext cx="332469" cy="1384995"/>
          </a:xfrm>
          <a:prstGeom prst="rect">
            <a:avLst/>
          </a:prstGeom>
          <a:noFill/>
        </p:spPr>
        <p:txBody>
          <a:bodyPr wrap="square" rtlCol="0">
            <a:spAutoFit/>
          </a:bodyPr>
          <a:lstStyle/>
          <a:p>
            <a:r>
              <a:rPr lang="zh-CN" altLang="zh-CN" sz="1200" dirty="0"/>
              <a:t>预测评分矩阵</a:t>
            </a:r>
            <a:r>
              <a:rPr lang="en-US" altLang="zh-CN" sz="1200" i="1" dirty="0"/>
              <a:t>A</a:t>
            </a:r>
            <a:endParaRPr lang="zh-CN" altLang="en-US" sz="1200" dirty="0">
              <a:solidFill>
                <a:schemeClr val="tx1">
                  <a:lumMod val="75000"/>
                  <a:lumOff val="25000"/>
                </a:schemeClr>
              </a:solidFill>
            </a:endParaRPr>
          </a:p>
        </p:txBody>
      </p:sp>
      <p:sp>
        <p:nvSpPr>
          <p:cNvPr id="9" name="矩形 8"/>
          <p:cNvSpPr/>
          <p:nvPr/>
        </p:nvSpPr>
        <p:spPr>
          <a:xfrm>
            <a:off x="8423523" y="2491444"/>
            <a:ext cx="1542248" cy="449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A</a:t>
            </a:r>
            <a:endParaRPr lang="zh-CN" altLang="en-US" sz="1400"/>
          </a:p>
        </p:txBody>
      </p:sp>
      <p:sp>
        <p:nvSpPr>
          <p:cNvPr id="10" name="矩形 9"/>
          <p:cNvSpPr/>
          <p:nvPr/>
        </p:nvSpPr>
        <p:spPr>
          <a:xfrm>
            <a:off x="7633350" y="3562403"/>
            <a:ext cx="1475572" cy="481616"/>
          </a:xfrm>
          <a:prstGeom prst="rect">
            <a:avLst/>
          </a:prstGeom>
          <a:solidFill>
            <a:srgbClr val="C1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U</a:t>
            </a:r>
            <a:endParaRPr lang="zh-CN" altLang="en-US" sz="1400"/>
          </a:p>
        </p:txBody>
      </p:sp>
      <p:sp>
        <p:nvSpPr>
          <p:cNvPr id="11" name="矩形 10"/>
          <p:cNvSpPr/>
          <p:nvPr/>
        </p:nvSpPr>
        <p:spPr>
          <a:xfrm>
            <a:off x="9366497" y="3562403"/>
            <a:ext cx="1504149" cy="481616"/>
          </a:xfrm>
          <a:prstGeom prst="rect">
            <a:avLst/>
          </a:prstGeom>
          <a:solidFill>
            <a:srgbClr val="61C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用户评分矩阵</a:t>
            </a:r>
            <a:r>
              <a:rPr lang="en-US" altLang="zh-CN" sz="1400" dirty="0"/>
              <a:t>M</a:t>
            </a:r>
            <a:endParaRPr lang="zh-CN" altLang="en-US" sz="1400"/>
          </a:p>
        </p:txBody>
      </p:sp>
      <p:cxnSp>
        <p:nvCxnSpPr>
          <p:cNvPr id="12" name="直接连接符 11"/>
          <p:cNvCxnSpPr>
            <a:stCxn id="9" idx="2"/>
            <a:endCxn id="10" idx="0"/>
          </p:cNvCxnSpPr>
          <p:nvPr/>
        </p:nvCxnSpPr>
        <p:spPr>
          <a:xfrm flipH="1">
            <a:off x="8371136" y="2940772"/>
            <a:ext cx="823511"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9" idx="2"/>
            <a:endCxn id="11" idx="0"/>
          </p:cNvCxnSpPr>
          <p:nvPr/>
        </p:nvCxnSpPr>
        <p:spPr>
          <a:xfrm>
            <a:off x="9194647" y="2940772"/>
            <a:ext cx="923925" cy="621631"/>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8208"/>
          <p:cNvSpPr txBox="1"/>
          <p:nvPr/>
        </p:nvSpPr>
        <p:spPr>
          <a:xfrm>
            <a:off x="7633350" y="3034369"/>
            <a:ext cx="2485222" cy="369332"/>
          </a:xfrm>
          <a:prstGeom prst="rect">
            <a:avLst/>
          </a:prstGeom>
          <a:noFill/>
        </p:spPr>
        <p:txBody>
          <a:bodyPr wrap="square" rtlCol="0">
            <a:spAutoFit/>
          </a:bodyPr>
          <a:lstStyle/>
          <a:p>
            <a:r>
              <a:rPr lang="en-US" altLang="zh-CN" i="1" dirty="0">
                <a:solidFill>
                  <a:schemeClr val="tx1">
                    <a:lumMod val="75000"/>
                    <a:lumOff val="25000"/>
                  </a:schemeClr>
                </a:solidFill>
                <a:latin typeface="+mj-ea"/>
                <a:ea typeface="+mj-ea"/>
              </a:rPr>
              <a:t>A</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U</a:t>
            </a:r>
            <a:r>
              <a:rPr lang="en-US" altLang="zh-CN" dirty="0">
                <a:solidFill>
                  <a:schemeClr val="tx1">
                    <a:lumMod val="75000"/>
                    <a:lumOff val="25000"/>
                  </a:schemeClr>
                </a:solidFill>
                <a:latin typeface="+mj-ea"/>
                <a:ea typeface="+mj-ea"/>
              </a:rPr>
              <a:t>×</a:t>
            </a:r>
            <a:r>
              <a:rPr lang="en-US" altLang="zh-CN" i="1" dirty="0">
                <a:solidFill>
                  <a:schemeClr val="tx1">
                    <a:lumMod val="75000"/>
                    <a:lumOff val="25000"/>
                  </a:schemeClr>
                </a:solidFill>
                <a:latin typeface="+mj-ea"/>
                <a:ea typeface="+mj-ea"/>
              </a:rPr>
              <a:t>M</a:t>
            </a:r>
            <a:r>
              <a:rPr lang="en-US" altLang="zh-CN" baseline="30000" dirty="0">
                <a:solidFill>
                  <a:schemeClr val="tx1">
                    <a:lumMod val="75000"/>
                    <a:lumOff val="25000"/>
                  </a:schemeClr>
                </a:solidFill>
                <a:latin typeface="+mj-ea"/>
                <a:ea typeface="+mj-ea"/>
              </a:rPr>
              <a:t>T</a:t>
            </a:r>
            <a:endParaRPr lang="zh-CN" altLang="en-US" dirty="0">
              <a:solidFill>
                <a:schemeClr val="tx1">
                  <a:lumMod val="75000"/>
                  <a:lumOff val="25000"/>
                </a:schemeClr>
              </a:solidFill>
              <a:latin typeface="+mj-ea"/>
              <a:ea typeface="+mj-ea"/>
            </a:endParaRPr>
          </a:p>
        </p:txBody>
      </p:sp>
      <p:grpSp>
        <p:nvGrpSpPr>
          <p:cNvPr id="15" name="组合 14"/>
          <p:cNvGrpSpPr/>
          <p:nvPr/>
        </p:nvGrpSpPr>
        <p:grpSpPr>
          <a:xfrm>
            <a:off x="8969976" y="4288394"/>
            <a:ext cx="449341" cy="751374"/>
            <a:chOff x="1265991" y="1060945"/>
            <a:chExt cx="449341" cy="374451"/>
          </a:xfrm>
        </p:grpSpPr>
        <p:sp>
          <p:nvSpPr>
            <p:cNvPr id="16" name="右箭头 50"/>
            <p:cNvSpPr/>
            <p:nvPr/>
          </p:nvSpPr>
          <p:spPr>
            <a:xfrm rot="5400000">
              <a:off x="1303436" y="1023500"/>
              <a:ext cx="374451" cy="44934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右箭头 4"/>
            <p:cNvSpPr/>
            <p:nvPr/>
          </p:nvSpPr>
          <p:spPr>
            <a:xfrm>
              <a:off x="1355860" y="1060945"/>
              <a:ext cx="269605" cy="2621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p:txBody>
        </p:sp>
      </p:grpSp>
      <p:sp>
        <p:nvSpPr>
          <p:cNvPr id="18" name="矩形 17"/>
          <p:cNvSpPr/>
          <p:nvPr/>
        </p:nvSpPr>
        <p:spPr>
          <a:xfrm>
            <a:off x="8371136" y="5129638"/>
            <a:ext cx="1789095" cy="449328"/>
          </a:xfrm>
          <a:prstGeom prst="rect">
            <a:avLst/>
          </a:prstGeom>
          <a:solidFill>
            <a:srgbClr val="73D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  </a:t>
            </a:r>
            <a:r>
              <a:rPr lang="zh-CN" altLang="zh-CN" sz="1400" dirty="0"/>
              <a:t>预测评分矩阵</a:t>
            </a:r>
            <a:r>
              <a:rPr lang="en-US" altLang="zh-CN" sz="1400" i="1" dirty="0" err="1"/>
              <a:t>A</a:t>
            </a:r>
            <a:r>
              <a:rPr lang="en-US" altLang="zh-CN" sz="1400" dirty="0" err="1"/>
              <a:t>_k</a:t>
            </a:r>
            <a:endParaRPr lang="zh-CN" altLang="en-US" sz="1400" dirty="0">
              <a:solidFill>
                <a:schemeClr val="tx1">
                  <a:lumMod val="75000"/>
                  <a:lumOff val="25000"/>
                </a:schemeClr>
              </a:solidFill>
            </a:endParaRPr>
          </a:p>
        </p:txBody>
      </p:sp>
      <p:sp>
        <p:nvSpPr>
          <p:cNvPr id="19" name="文本框 6"/>
          <p:cNvSpPr txBox="1"/>
          <p:nvPr/>
        </p:nvSpPr>
        <p:spPr>
          <a:xfrm>
            <a:off x="536753" y="1016506"/>
            <a:ext cx="2709545" cy="337185"/>
          </a:xfrm>
          <a:prstGeom prst="rect">
            <a:avLst/>
          </a:prstGeom>
          <a:noFill/>
        </p:spPr>
        <p:txBody>
          <a:bodyPr wrap="none" rtlCol="0">
            <a:spAutoFit/>
          </a:bodyPr>
          <a:lstStyle/>
          <a:p>
            <a:pPr marL="285750" indent="-285750">
              <a:buFont typeface="Wingdings" panose="05000000000000000000" pitchFamily="2" charset="2"/>
              <a:buChar char="u"/>
            </a:pPr>
            <a:r>
              <a:rPr lang="zh-CN" altLang="zh-CN" sz="1600" b="1" dirty="0"/>
              <a:t>基于</a:t>
            </a:r>
            <a:r>
              <a:rPr lang="en-US" altLang="zh-CN" sz="1600" b="1" dirty="0"/>
              <a:t>ALS</a:t>
            </a:r>
            <a:r>
              <a:rPr lang="zh-CN" altLang="zh-CN" sz="1600" b="1" dirty="0"/>
              <a:t>的矩阵分解算法</a:t>
            </a:r>
            <a:endParaRPr lang="zh-CN" altLang="zh-CN" sz="1600" b="1" dirty="0"/>
          </a:p>
        </p:txBody>
      </p:sp>
      <p:sp>
        <p:nvSpPr>
          <p:cNvPr id="20" name="TextBox 16"/>
          <p:cNvSpPr txBox="1"/>
          <p:nvPr/>
        </p:nvSpPr>
        <p:spPr>
          <a:xfrm>
            <a:off x="1110246" y="1547686"/>
            <a:ext cx="5110845" cy="369332"/>
          </a:xfrm>
          <a:prstGeom prst="rect">
            <a:avLst/>
          </a:prstGeom>
          <a:solidFill>
            <a:schemeClr val="accent6">
              <a:lumMod val="7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输 入 数 据</a:t>
            </a:r>
            <a:endParaRPr lang="zh-CN" altLang="en-US" sz="1800" b="1" dirty="0">
              <a:solidFill>
                <a:schemeClr val="bg1"/>
              </a:solidFill>
            </a:endParaRPr>
          </a:p>
        </p:txBody>
      </p:sp>
      <p:sp>
        <p:nvSpPr>
          <p:cNvPr id="21" name="TextBox 16"/>
          <p:cNvSpPr txBox="1"/>
          <p:nvPr/>
        </p:nvSpPr>
        <p:spPr>
          <a:xfrm>
            <a:off x="7633350" y="1539367"/>
            <a:ext cx="3237296" cy="369332"/>
          </a:xfrm>
          <a:prstGeom prst="rect">
            <a:avLst/>
          </a:prstGeom>
          <a:solidFill>
            <a:schemeClr val="bg1">
              <a:lumMod val="65000"/>
            </a:schemeClr>
          </a:solidFill>
        </p:spPr>
        <p:txBody>
          <a:bodyPr wrap="square" rtlCol="0">
            <a:spAutoFit/>
          </a:bodyPr>
          <a:lstStyle>
            <a:defPPr>
              <a:defRPr lang="zh-CN"/>
            </a:defPPr>
            <a:lvl1pPr>
              <a:defRPr sz="1200">
                <a:solidFill>
                  <a:schemeClr val="tx1">
                    <a:lumMod val="75000"/>
                    <a:lumOff val="25000"/>
                  </a:schemeClr>
                </a:solidFill>
              </a:defRPr>
            </a:lvl1pPr>
          </a:lstStyle>
          <a:p>
            <a:pPr algn="ctr"/>
            <a:r>
              <a:rPr lang="zh-CN" altLang="en-US" sz="1800" b="1" dirty="0">
                <a:solidFill>
                  <a:schemeClr val="bg1"/>
                </a:solidFill>
              </a:rPr>
              <a:t>    处 理 流 程</a:t>
            </a:r>
            <a:endParaRPr lang="zh-CN" altLang="en-US" sz="1800" b="1" dirty="0">
              <a:solidFill>
                <a:schemeClr val="bg1"/>
              </a:solidFill>
            </a:endParaRPr>
          </a:p>
        </p:txBody>
      </p:sp>
      <p:cxnSp>
        <p:nvCxnSpPr>
          <p:cNvPr id="22" name="直接连接符 21"/>
          <p:cNvCxnSpPr/>
          <p:nvPr/>
        </p:nvCxnSpPr>
        <p:spPr>
          <a:xfrm>
            <a:off x="6827521" y="1472596"/>
            <a:ext cx="0" cy="4705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endParaRPr lang="zh-CN" altLang="en-US" dirty="0"/>
          </a:p>
          <a:p>
            <a:endParaRPr lang="en-US" dirty="0"/>
          </a:p>
        </p:txBody>
      </p:sp>
      <p:sp>
        <p:nvSpPr>
          <p:cNvPr id="3" name="Content Placeholder 2"/>
          <p:cNvSpPr>
            <a:spLocks noGrp="1"/>
          </p:cNvSpPr>
          <p:nvPr>
            <p:ph sz="quarter" idx="13"/>
          </p:nvPr>
        </p:nvSpPr>
        <p:spPr/>
        <p:txBody>
          <a:bodyPr/>
          <a:lstStyle/>
          <a:p>
            <a:r>
              <a:rPr lang="en-US" altLang="zh-CN" dirty="0"/>
              <a:t>1.1.2  </a:t>
            </a:r>
            <a:r>
              <a:rPr lang="zh-CN" altLang="en-US" dirty="0"/>
              <a:t>大数据</a:t>
            </a:r>
            <a:r>
              <a:rPr lang="en-US" altLang="zh-CN" dirty="0"/>
              <a:t>4V</a:t>
            </a:r>
            <a:r>
              <a:rPr lang="zh-CN" altLang="en-US" dirty="0"/>
              <a:t>特征</a:t>
            </a:r>
            <a:endParaRPr lang="zh-CN" altLang="en-US" dirty="0"/>
          </a:p>
        </p:txBody>
      </p:sp>
      <p:sp>
        <p:nvSpPr>
          <p:cNvPr id="6" name="椭圆 5"/>
          <p:cNvSpPr/>
          <p:nvPr/>
        </p:nvSpPr>
        <p:spPr>
          <a:xfrm>
            <a:off x="5206081" y="3309947"/>
            <a:ext cx="1600203" cy="160020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7" name="椭圆 6"/>
          <p:cNvSpPr/>
          <p:nvPr/>
        </p:nvSpPr>
        <p:spPr>
          <a:xfrm>
            <a:off x="5306852" y="3410718"/>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8" name="矩形 7"/>
          <p:cNvSpPr/>
          <p:nvPr/>
        </p:nvSpPr>
        <p:spPr>
          <a:xfrm>
            <a:off x="5462722" y="3517138"/>
            <a:ext cx="1077514"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300" b="1" dirty="0">
                <a:solidFill>
                  <a:prstClr val="white"/>
                </a:solidFill>
              </a:rPr>
              <a:t>4  V</a:t>
            </a:r>
            <a:endParaRPr lang="en-US" altLang="zh-CN" sz="3300" b="1" dirty="0">
              <a:solidFill>
                <a:prstClr val="white"/>
              </a:solidFill>
            </a:endParaRPr>
          </a:p>
          <a:p>
            <a:r>
              <a:rPr lang="zh-CN" altLang="en-US" sz="3300" b="1" dirty="0">
                <a:solidFill>
                  <a:prstClr val="white"/>
                </a:solidFill>
              </a:rPr>
              <a:t>特征</a:t>
            </a:r>
            <a:endParaRPr lang="en-US" altLang="zh-CN" sz="3300" b="1" dirty="0">
              <a:solidFill>
                <a:prstClr val="white"/>
              </a:solidFill>
            </a:endParaRPr>
          </a:p>
        </p:txBody>
      </p:sp>
      <p:sp>
        <p:nvSpPr>
          <p:cNvPr id="9" name="矩形 8"/>
          <p:cNvSpPr/>
          <p:nvPr/>
        </p:nvSpPr>
        <p:spPr>
          <a:xfrm>
            <a:off x="7237246" y="4338556"/>
            <a:ext cx="2894187" cy="369332"/>
          </a:xfrm>
          <a:prstGeom prst="rect">
            <a:avLst/>
          </a:prstGeom>
          <a:solidFill>
            <a:srgbClr val="FFC00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种类多（</a:t>
            </a:r>
            <a:r>
              <a:rPr lang="en-US" altLang="zh-CN" b="1" kern="500" spc="225" dirty="0">
                <a:solidFill>
                  <a:schemeClr val="accent1">
                    <a:lumMod val="20000"/>
                    <a:lumOff val="80000"/>
                  </a:schemeClr>
                </a:solidFill>
              </a:rPr>
              <a:t>V</a:t>
            </a:r>
            <a:r>
              <a:rPr lang="en-US" altLang="zh-CN" kern="500" spc="225" dirty="0">
                <a:solidFill>
                  <a:prstClr val="white"/>
                </a:solidFill>
              </a:rPr>
              <a:t>ariety</a:t>
            </a:r>
            <a:r>
              <a:rPr lang="zh-CN" altLang="en-US" kern="500" spc="225" dirty="0">
                <a:solidFill>
                  <a:prstClr val="white"/>
                </a:solidFill>
              </a:rPr>
              <a:t>）</a:t>
            </a:r>
            <a:endParaRPr lang="zh-CN" altLang="en-US" spc="225" dirty="0">
              <a:solidFill>
                <a:prstClr val="white"/>
              </a:solidFill>
            </a:endParaRPr>
          </a:p>
        </p:txBody>
      </p:sp>
      <p:sp>
        <p:nvSpPr>
          <p:cNvPr id="10" name="矩形 9"/>
          <p:cNvSpPr/>
          <p:nvPr/>
        </p:nvSpPr>
        <p:spPr>
          <a:xfrm>
            <a:off x="1845630" y="4417132"/>
            <a:ext cx="2850242" cy="369332"/>
          </a:xfrm>
          <a:prstGeom prst="rect">
            <a:avLst/>
          </a:prstGeom>
          <a:solidFill>
            <a:srgbClr val="00B05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速度快（</a:t>
            </a:r>
            <a:r>
              <a:rPr lang="en-US" altLang="zh-CN" b="1" kern="500" spc="225" dirty="0">
                <a:solidFill>
                  <a:schemeClr val="accent1">
                    <a:lumMod val="20000"/>
                    <a:lumOff val="80000"/>
                  </a:schemeClr>
                </a:solidFill>
              </a:rPr>
              <a:t>V</a:t>
            </a:r>
            <a:r>
              <a:rPr lang="en-US" altLang="zh-CN" kern="500" spc="225" dirty="0">
                <a:solidFill>
                  <a:prstClr val="white"/>
                </a:solidFill>
              </a:rPr>
              <a:t>elocity</a:t>
            </a:r>
            <a:r>
              <a:rPr lang="zh-CN" altLang="en-US" kern="500" spc="225" dirty="0">
                <a:solidFill>
                  <a:prstClr val="white"/>
                </a:solidFill>
              </a:rPr>
              <a:t>）</a:t>
            </a:r>
            <a:endParaRPr lang="zh-CN" altLang="en-US" spc="225" dirty="0">
              <a:solidFill>
                <a:prstClr val="white"/>
              </a:solidFill>
            </a:endParaRPr>
          </a:p>
        </p:txBody>
      </p:sp>
      <p:grpSp>
        <p:nvGrpSpPr>
          <p:cNvPr id="11" name="组合 10"/>
          <p:cNvGrpSpPr/>
          <p:nvPr/>
        </p:nvGrpSpPr>
        <p:grpSpPr>
          <a:xfrm>
            <a:off x="1795025" y="1977034"/>
            <a:ext cx="2907740" cy="377929"/>
            <a:chOff x="7765076" y="2125555"/>
            <a:chExt cx="4011661" cy="503905"/>
          </a:xfrm>
        </p:grpSpPr>
        <p:sp>
          <p:nvSpPr>
            <p:cNvPr id="12" name="圆角矩形 43"/>
            <p:cNvSpPr/>
            <p:nvPr/>
          </p:nvSpPr>
          <p:spPr>
            <a:xfrm>
              <a:off x="7892654" y="2125555"/>
              <a:ext cx="3884083" cy="484598"/>
            </a:xfrm>
            <a:prstGeom prst="round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solidFill>
                  <a:prstClr val="white"/>
                </a:solidFill>
              </a:endParaRPr>
            </a:p>
          </p:txBody>
        </p:sp>
        <p:sp>
          <p:nvSpPr>
            <p:cNvPr id="13" name="矩形 12"/>
            <p:cNvSpPr/>
            <p:nvPr/>
          </p:nvSpPr>
          <p:spPr>
            <a:xfrm>
              <a:off x="7765076" y="2137018"/>
              <a:ext cx="3665034" cy="49244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    价值高（</a:t>
              </a:r>
              <a:r>
                <a:rPr lang="en-US" altLang="zh-CN" b="1" kern="500" spc="225" dirty="0">
                  <a:solidFill>
                    <a:schemeClr val="accent1">
                      <a:lumMod val="20000"/>
                      <a:lumOff val="80000"/>
                    </a:schemeClr>
                  </a:solidFill>
                </a:rPr>
                <a:t>V</a:t>
              </a:r>
              <a:r>
                <a:rPr lang="en-US" altLang="zh-CN" kern="500" spc="225" dirty="0">
                  <a:solidFill>
                    <a:prstClr val="white"/>
                  </a:solidFill>
                </a:rPr>
                <a:t>alue</a:t>
              </a:r>
              <a:r>
                <a:rPr lang="zh-CN" altLang="en-US" kern="500" spc="225" dirty="0">
                  <a:solidFill>
                    <a:prstClr val="white"/>
                  </a:solidFill>
                </a:rPr>
                <a:t>）</a:t>
              </a:r>
              <a:endParaRPr lang="zh-CN" altLang="en-US" spc="225" dirty="0">
                <a:solidFill>
                  <a:prstClr val="white"/>
                </a:solidFill>
              </a:endParaRPr>
            </a:p>
          </p:txBody>
        </p:sp>
      </p:grpSp>
      <p:sp>
        <p:nvSpPr>
          <p:cNvPr id="14" name="矩形 13"/>
          <p:cNvSpPr/>
          <p:nvPr/>
        </p:nvSpPr>
        <p:spPr>
          <a:xfrm>
            <a:off x="1845630" y="4801232"/>
            <a:ext cx="2860979"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随着现代感测、互联网、计算机技术的发展，数据生成、储存、分析、处理的速度远远超出人们的想象力，这是大数据区别于传统数据或小数据的显著特征。</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5" name="矩形 14"/>
          <p:cNvSpPr/>
          <p:nvPr/>
        </p:nvSpPr>
        <p:spPr>
          <a:xfrm>
            <a:off x="1804696" y="2496267"/>
            <a:ext cx="2970424"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大数据有巨大的潜在价值，但同其呈几何指数爆发式增长相比，某一对象或模块数据的价值密度较低，这无疑给我们开发海量数据增加了难度和成本。</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
        <p:nvSpPr>
          <p:cNvPr id="16" name="任意多边形 57"/>
          <p:cNvSpPr/>
          <p:nvPr/>
        </p:nvSpPr>
        <p:spPr>
          <a:xfrm>
            <a:off x="4702766" y="2266887"/>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7" name="任意多边形 60"/>
          <p:cNvSpPr/>
          <p:nvPr/>
        </p:nvSpPr>
        <p:spPr>
          <a:xfrm rot="971766">
            <a:off x="6534962" y="2126312"/>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18" name="矩形 17"/>
          <p:cNvSpPr/>
          <p:nvPr/>
        </p:nvSpPr>
        <p:spPr>
          <a:xfrm>
            <a:off x="7215916" y="2484277"/>
            <a:ext cx="3033525" cy="16115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从</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2013</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年至</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2020</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年，人类的数据规模将扩大</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50</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倍，每年产生的数据量将增长到</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44</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万亿</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GB</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，相当于美国国家图书馆数据量的数百万倍，且每</a:t>
            </a:r>
            <a:r>
              <a:rPr lang="en-US" altLang="zh-CN" sz="1350" b="1" dirty="0">
                <a:solidFill>
                  <a:prstClr val="black">
                    <a:lumMod val="50000"/>
                    <a:lumOff val="50000"/>
                  </a:prstClr>
                </a:solidFill>
                <a:latin typeface="仿宋" panose="02010609060101010101" pitchFamily="49" charset="-122"/>
                <a:ea typeface="仿宋" panose="02010609060101010101" pitchFamily="49" charset="-122"/>
              </a:rPr>
              <a:t>18</a:t>
            </a: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个月翻一番</a:t>
            </a:r>
            <a:r>
              <a:rPr lang="zh-CN" altLang="zh-CN" sz="1350" b="1" dirty="0">
                <a:solidFill>
                  <a:prstClr val="black">
                    <a:lumMod val="50000"/>
                    <a:lumOff val="50000"/>
                  </a:prstClr>
                </a:solidFill>
              </a:rPr>
              <a:t>。</a:t>
            </a:r>
            <a:endParaRPr lang="zh-CN" altLang="zh-CN" sz="1350" b="1" dirty="0">
              <a:solidFill>
                <a:prstClr val="black">
                  <a:lumMod val="50000"/>
                  <a:lumOff val="50000"/>
                </a:prstClr>
              </a:solidFill>
            </a:endParaRPr>
          </a:p>
        </p:txBody>
      </p:sp>
      <p:cxnSp>
        <p:nvCxnSpPr>
          <p:cNvPr id="19" name="曲线连接符 17"/>
          <p:cNvCxnSpPr>
            <a:stCxn id="6" idx="2"/>
          </p:cNvCxnSpPr>
          <p:nvPr/>
        </p:nvCxnSpPr>
        <p:spPr>
          <a:xfrm rot="10800000" flipV="1">
            <a:off x="4728761" y="4110048"/>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曲线连接符 25"/>
          <p:cNvCxnSpPr/>
          <p:nvPr/>
        </p:nvCxnSpPr>
        <p:spPr>
          <a:xfrm>
            <a:off x="6794727" y="4058293"/>
            <a:ext cx="409632" cy="515274"/>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7215916" y="1934907"/>
            <a:ext cx="3411264" cy="705728"/>
            <a:chOff x="7471943" y="1805208"/>
            <a:chExt cx="4548351" cy="940970"/>
          </a:xfrm>
        </p:grpSpPr>
        <p:grpSp>
          <p:nvGrpSpPr>
            <p:cNvPr id="22" name="组合 21"/>
            <p:cNvGrpSpPr/>
            <p:nvPr/>
          </p:nvGrpSpPr>
          <p:grpSpPr>
            <a:xfrm>
              <a:off x="7517356" y="1805208"/>
              <a:ext cx="3739185" cy="496992"/>
              <a:chOff x="7892653" y="2132469"/>
              <a:chExt cx="3739185" cy="496992"/>
            </a:xfrm>
          </p:grpSpPr>
          <p:sp>
            <p:nvSpPr>
              <p:cNvPr id="24" name="圆角矩形 51"/>
              <p:cNvSpPr/>
              <p:nvPr/>
            </p:nvSpPr>
            <p:spPr>
              <a:xfrm>
                <a:off x="7892653" y="2132469"/>
                <a:ext cx="3739185" cy="4707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25" name="矩形 24"/>
              <p:cNvSpPr/>
              <p:nvPr/>
            </p:nvSpPr>
            <p:spPr>
              <a:xfrm>
                <a:off x="8021620" y="2137018"/>
                <a:ext cx="3360322" cy="49244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kern="500" spc="225" dirty="0">
                    <a:solidFill>
                      <a:prstClr val="white"/>
                    </a:solidFill>
                  </a:rPr>
                  <a:t>体</a:t>
                </a:r>
                <a:r>
                  <a:rPr lang="zh-CN" altLang="zh-CN" kern="500" spc="225" dirty="0">
                    <a:solidFill>
                      <a:prstClr val="white"/>
                    </a:solidFill>
                  </a:rPr>
                  <a:t>量</a:t>
                </a:r>
                <a:r>
                  <a:rPr lang="zh-CN" altLang="en-US" kern="500" spc="225" dirty="0">
                    <a:solidFill>
                      <a:prstClr val="white"/>
                    </a:solidFill>
                  </a:rPr>
                  <a:t>大</a:t>
                </a:r>
                <a:r>
                  <a:rPr lang="zh-CN" altLang="zh-CN" kern="500" spc="225" dirty="0">
                    <a:solidFill>
                      <a:prstClr val="white"/>
                    </a:solidFill>
                  </a:rPr>
                  <a:t>（</a:t>
                </a:r>
                <a:r>
                  <a:rPr lang="en-US" altLang="zh-CN" b="1" kern="500" spc="225" dirty="0">
                    <a:solidFill>
                      <a:schemeClr val="accent1">
                        <a:lumMod val="20000"/>
                        <a:lumOff val="80000"/>
                      </a:schemeClr>
                    </a:solidFill>
                  </a:rPr>
                  <a:t>V</a:t>
                </a:r>
                <a:r>
                  <a:rPr lang="en-US" altLang="zh-CN" kern="500" spc="225" dirty="0">
                    <a:solidFill>
                      <a:prstClr val="white"/>
                    </a:solidFill>
                  </a:rPr>
                  <a:t>olume</a:t>
                </a:r>
                <a:r>
                  <a:rPr lang="zh-CN" altLang="zh-CN" kern="500" spc="225" dirty="0">
                    <a:solidFill>
                      <a:prstClr val="white"/>
                    </a:solidFill>
                  </a:rPr>
                  <a:t>）</a:t>
                </a:r>
                <a:endParaRPr lang="zh-CN" altLang="en-US" spc="225" dirty="0">
                  <a:solidFill>
                    <a:prstClr val="white"/>
                  </a:solidFill>
                </a:endParaRPr>
              </a:p>
            </p:txBody>
          </p:sp>
        </p:grpSp>
        <p:sp>
          <p:nvSpPr>
            <p:cNvPr id="23" name="矩形 22"/>
            <p:cNvSpPr/>
            <p:nvPr/>
          </p:nvSpPr>
          <p:spPr>
            <a:xfrm>
              <a:off x="7471943" y="2256471"/>
              <a:ext cx="4548351" cy="4897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350" dirty="0">
                <a:solidFill>
                  <a:prstClr val="black">
                    <a:lumMod val="50000"/>
                    <a:lumOff val="50000"/>
                  </a:prstClr>
                </a:solidFill>
              </a:endParaRPr>
            </a:p>
          </p:txBody>
        </p:sp>
      </p:grpSp>
      <p:sp>
        <p:nvSpPr>
          <p:cNvPr id="26" name="矩形 25"/>
          <p:cNvSpPr/>
          <p:nvPr/>
        </p:nvSpPr>
        <p:spPr>
          <a:xfrm>
            <a:off x="7116926" y="4809380"/>
            <a:ext cx="3132515" cy="16017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1350" b="1" dirty="0">
                <a:solidFill>
                  <a:prstClr val="black">
                    <a:lumMod val="50000"/>
                    <a:lumOff val="50000"/>
                  </a:prstClr>
                </a:solidFill>
                <a:latin typeface="仿宋" panose="02010609060101010101" pitchFamily="49" charset="-122"/>
                <a:ea typeface="仿宋" panose="02010609060101010101" pitchFamily="49" charset="-122"/>
              </a:rPr>
              <a:t>大数据与传统数据相比，数据来源广、维度多、类型杂，各种机器仪表在自动产生数据的同时，人自身的生活行为也在不断创造数据；不仅有企业组织内部的业务数据，还有海量相关的外部数据。</a:t>
            </a:r>
            <a:endParaRPr lang="zh-CN" altLang="en-US" sz="1350" b="1" dirty="0">
              <a:solidFill>
                <a:prstClr val="black">
                  <a:lumMod val="50000"/>
                  <a:lumOff val="50000"/>
                </a:prstClr>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endParaRPr lang="zh-CN" altLang="en-US" dirty="0"/>
          </a:p>
          <a:p>
            <a:endParaRPr lang="en-US" dirty="0"/>
          </a:p>
        </p:txBody>
      </p:sp>
      <p:sp>
        <p:nvSpPr>
          <p:cNvPr id="3" name="Content Placeholder 2"/>
          <p:cNvSpPr>
            <a:spLocks noGrp="1"/>
          </p:cNvSpPr>
          <p:nvPr>
            <p:ph sz="quarter" idx="13"/>
          </p:nvPr>
        </p:nvSpPr>
        <p:spPr/>
        <p:txBody>
          <a:bodyPr/>
          <a:lstStyle/>
          <a:p>
            <a:r>
              <a:rPr lang="en-US" altLang="zh-CN" dirty="0"/>
              <a:t>1.2 </a:t>
            </a:r>
            <a:r>
              <a:rPr lang="zh-CN" altLang="en-US" dirty="0"/>
              <a:t>大数据的技术支撑</a:t>
            </a:r>
            <a:endParaRPr lang="zh-CN" altLang="en-US" dirty="0"/>
          </a:p>
          <a:p>
            <a:endParaRPr lang="zh-CN" altLang="en-US" dirty="0"/>
          </a:p>
        </p:txBody>
      </p:sp>
      <p:sp>
        <p:nvSpPr>
          <p:cNvPr id="5" name="椭圆 4"/>
          <p:cNvSpPr/>
          <p:nvPr/>
        </p:nvSpPr>
        <p:spPr>
          <a:xfrm>
            <a:off x="6448625" y="3773370"/>
            <a:ext cx="1565031" cy="1573823"/>
          </a:xfrm>
          <a:prstGeom prst="ellipse">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p:cNvSpPr/>
          <p:nvPr/>
        </p:nvSpPr>
        <p:spPr>
          <a:xfrm>
            <a:off x="3926005" y="3770642"/>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7" name="直接箭头连接符 6"/>
          <p:cNvCxnSpPr>
            <a:endCxn id="5" idx="0"/>
          </p:cNvCxnSpPr>
          <p:nvPr/>
        </p:nvCxnSpPr>
        <p:spPr>
          <a:xfrm>
            <a:off x="6509578" y="3260477"/>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6" idx="0"/>
          </p:cNvCxnSpPr>
          <p:nvPr/>
        </p:nvCxnSpPr>
        <p:spPr>
          <a:xfrm flipH="1">
            <a:off x="4708521" y="3260477"/>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6"/>
            <a:endCxn id="5" idx="2"/>
          </p:cNvCxnSpPr>
          <p:nvPr/>
        </p:nvCxnSpPr>
        <p:spPr>
          <a:xfrm>
            <a:off x="5491036" y="4557554"/>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右箭头 11"/>
          <p:cNvSpPr/>
          <p:nvPr/>
        </p:nvSpPr>
        <p:spPr>
          <a:xfrm rot="2046380">
            <a:off x="4323649" y="3025248"/>
            <a:ext cx="605936" cy="342900"/>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右箭头 52"/>
          <p:cNvSpPr/>
          <p:nvPr/>
        </p:nvSpPr>
        <p:spPr>
          <a:xfrm rot="7975343">
            <a:off x="7002987" y="3014981"/>
            <a:ext cx="604569" cy="3429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右箭头 54"/>
          <p:cNvSpPr/>
          <p:nvPr/>
        </p:nvSpPr>
        <p:spPr>
          <a:xfrm rot="16200000">
            <a:off x="5678591" y="5091072"/>
            <a:ext cx="555329" cy="3429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14"/>
          <p:cNvSpPr txBox="1"/>
          <p:nvPr/>
        </p:nvSpPr>
        <p:spPr>
          <a:xfrm>
            <a:off x="7693306" y="2377167"/>
            <a:ext cx="2559517"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数据源整合进行存储、清洗、挖掘、分析后得出结果直到优化企业管理提高效率</a:t>
            </a:r>
            <a:endParaRPr lang="zh-CN" altLang="en-US" sz="1600" dirty="0">
              <a:solidFill>
                <a:schemeClr val="tx1">
                  <a:lumMod val="65000"/>
                  <a:lumOff val="35000"/>
                </a:schemeClr>
              </a:solidFill>
              <a:latin typeface="仿宋" panose="02010609060101010101" pitchFamily="49" charset="-122"/>
              <a:ea typeface="仿宋" panose="02010609060101010101" pitchFamily="49" charset="-122"/>
            </a:endParaRPr>
          </a:p>
        </p:txBody>
      </p:sp>
      <p:sp>
        <p:nvSpPr>
          <p:cNvPr id="15" name="TextBox 15"/>
          <p:cNvSpPr txBox="1"/>
          <p:nvPr/>
        </p:nvSpPr>
        <p:spPr>
          <a:xfrm>
            <a:off x="1899296" y="2586701"/>
            <a:ext cx="2251605"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云计算、硬件性价比的提高以及软件技术的进步</a:t>
            </a:r>
            <a:endParaRPr lang="zh-CN" altLang="en-US" sz="1600" dirty="0">
              <a:solidFill>
                <a:schemeClr val="tx1">
                  <a:lumMod val="65000"/>
                  <a:lumOff val="35000"/>
                </a:schemeClr>
              </a:solidFill>
              <a:latin typeface="仿宋" panose="02010609060101010101" pitchFamily="49" charset="-122"/>
              <a:ea typeface="仿宋" panose="02010609060101010101" pitchFamily="49" charset="-122"/>
            </a:endParaRPr>
          </a:p>
        </p:txBody>
      </p:sp>
      <p:sp>
        <p:nvSpPr>
          <p:cNvPr id="16" name="TextBox 59"/>
          <p:cNvSpPr txBox="1"/>
          <p:nvPr/>
        </p:nvSpPr>
        <p:spPr>
          <a:xfrm>
            <a:off x="4726917" y="5673929"/>
            <a:ext cx="2692104"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65000"/>
                    <a:lumOff val="35000"/>
                  </a:schemeClr>
                </a:solidFill>
                <a:latin typeface="仿宋" panose="02010609060101010101" pitchFamily="49" charset="-122"/>
                <a:ea typeface="仿宋" panose="02010609060101010101" pitchFamily="49" charset="-122"/>
              </a:rPr>
              <a:t>智能设备、传感器的普及，推动物联网、人工智能的发展</a:t>
            </a:r>
            <a:endParaRPr lang="zh-CN" altLang="en-US" sz="1600" dirty="0">
              <a:solidFill>
                <a:schemeClr val="tx1">
                  <a:lumMod val="65000"/>
                  <a:lumOff val="35000"/>
                </a:schemeClr>
              </a:solidFill>
              <a:latin typeface="仿宋" panose="02010609060101010101" pitchFamily="49" charset="-122"/>
              <a:ea typeface="仿宋" panose="02010609060101010101" pitchFamily="49" charset="-122"/>
            </a:endParaRPr>
          </a:p>
        </p:txBody>
      </p:sp>
      <p:sp>
        <p:nvSpPr>
          <p:cNvPr id="18" name="TextBox 60"/>
          <p:cNvSpPr txBox="1"/>
          <p:nvPr/>
        </p:nvSpPr>
        <p:spPr>
          <a:xfrm>
            <a:off x="4022613" y="4005204"/>
            <a:ext cx="1345816" cy="86177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pPr algn="ctr"/>
            <a:r>
              <a:rPr lang="zh-CN" altLang="en-US" sz="1400" dirty="0">
                <a:solidFill>
                  <a:schemeClr val="bg1"/>
                </a:solidFill>
                <a:latin typeface="+mn-ea"/>
              </a:rPr>
              <a:t>存储</a:t>
            </a:r>
            <a:endParaRPr lang="en-US" altLang="zh-CN" sz="1400" dirty="0">
              <a:solidFill>
                <a:schemeClr val="bg1"/>
              </a:solidFill>
              <a:latin typeface="+mn-ea"/>
            </a:endParaRPr>
          </a:p>
          <a:p>
            <a:pPr algn="ctr"/>
            <a:endParaRPr lang="en-US" altLang="zh-CN" sz="1400" dirty="0">
              <a:solidFill>
                <a:schemeClr val="bg1"/>
              </a:solidFill>
              <a:latin typeface="+mn-ea"/>
            </a:endParaRPr>
          </a:p>
          <a:p>
            <a:pPr algn="ctr"/>
            <a:r>
              <a:rPr lang="zh-CN" altLang="en-US" sz="1400" dirty="0">
                <a:solidFill>
                  <a:schemeClr val="bg1"/>
                </a:solidFill>
                <a:latin typeface="+mn-ea"/>
              </a:rPr>
              <a:t>   存储成本下降</a:t>
            </a:r>
            <a:endParaRPr lang="zh-CN" altLang="en-US" sz="1400" dirty="0">
              <a:solidFill>
                <a:schemeClr val="bg1"/>
              </a:solidFill>
              <a:latin typeface="+mn-ea"/>
            </a:endParaRPr>
          </a:p>
        </p:txBody>
      </p:sp>
      <p:sp>
        <p:nvSpPr>
          <p:cNvPr id="19" name="TextBox 61"/>
          <p:cNvSpPr txBox="1"/>
          <p:nvPr/>
        </p:nvSpPr>
        <p:spPr>
          <a:xfrm>
            <a:off x="6576499" y="3818340"/>
            <a:ext cx="1345816"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400" dirty="0">
              <a:solidFill>
                <a:schemeClr val="bg1"/>
              </a:solidFill>
              <a:latin typeface="+mn-ea"/>
            </a:endParaRPr>
          </a:p>
          <a:p>
            <a:r>
              <a:rPr lang="zh-CN" altLang="en-US" sz="1400" dirty="0">
                <a:solidFill>
                  <a:schemeClr val="bg1"/>
                </a:solidFill>
                <a:latin typeface="+mn-ea"/>
              </a:rPr>
              <a:t>         智能</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实现信息对等解放脑力，机器拥有人的智慧</a:t>
            </a:r>
            <a:endParaRPr lang="zh-CN" altLang="en-US" sz="1400" dirty="0">
              <a:solidFill>
                <a:schemeClr val="bg1"/>
              </a:solidFill>
              <a:latin typeface="+mn-ea"/>
            </a:endParaRPr>
          </a:p>
        </p:txBody>
      </p:sp>
      <p:sp>
        <p:nvSpPr>
          <p:cNvPr id="20" name="椭圆 19"/>
          <p:cNvSpPr/>
          <p:nvPr/>
        </p:nvSpPr>
        <p:spPr>
          <a:xfrm>
            <a:off x="5231054" y="1867345"/>
            <a:ext cx="1565031" cy="15738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p:nvPr/>
        </p:nvSpPr>
        <p:spPr>
          <a:xfrm>
            <a:off x="5250669" y="2106051"/>
            <a:ext cx="1525800" cy="954107"/>
          </a:xfrm>
          <a:prstGeom prst="rect">
            <a:avLst/>
          </a:prstGeom>
        </p:spPr>
        <p:txBody>
          <a:bodyPr wrap="square">
            <a:spAutoFit/>
          </a:bodyPr>
          <a:lstStyle/>
          <a:p>
            <a:pPr algn="ctr"/>
            <a:r>
              <a:rPr lang="zh-CN" altLang="en-US" sz="1400" dirty="0">
                <a:solidFill>
                  <a:schemeClr val="bg1"/>
                </a:solidFill>
                <a:latin typeface="+mn-ea"/>
              </a:rPr>
              <a:t>计算</a:t>
            </a:r>
            <a:endParaRPr lang="en-US" altLang="zh-CN" sz="1400" dirty="0">
              <a:solidFill>
                <a:schemeClr val="bg1"/>
              </a:solidFill>
              <a:latin typeface="+mn-ea"/>
            </a:endParaRPr>
          </a:p>
          <a:p>
            <a:endParaRPr lang="en-US" altLang="zh-CN" sz="1400" dirty="0">
              <a:solidFill>
                <a:schemeClr val="bg1"/>
              </a:solidFill>
              <a:latin typeface="+mn-ea"/>
            </a:endParaRPr>
          </a:p>
          <a:p>
            <a:pPr algn="ctr"/>
            <a:r>
              <a:rPr lang="zh-CN" altLang="en-US" sz="1400" dirty="0">
                <a:solidFill>
                  <a:schemeClr val="bg1"/>
                </a:solidFill>
                <a:latin typeface="+mn-ea"/>
              </a:rPr>
              <a:t>运行、计算速度越来越快</a:t>
            </a:r>
            <a:endParaRPr lang="zh-CN" altLang="en-US" sz="1400" dirty="0">
              <a:solidFill>
                <a:schemeClr val="bg1"/>
              </a:solidFill>
              <a:latin typeface="+mn-ea"/>
            </a:endParaRPr>
          </a:p>
        </p:txBody>
      </p:sp>
      <p:sp>
        <p:nvSpPr>
          <p:cNvPr id="22" name="TextBox 2"/>
          <p:cNvSpPr txBox="1"/>
          <p:nvPr/>
        </p:nvSpPr>
        <p:spPr>
          <a:xfrm rot="16200000">
            <a:off x="5823951" y="3231869"/>
            <a:ext cx="461665"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BIG DATA</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advTm="24416"/>
    </mc:Choice>
    <mc:Fallback>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endParaRPr lang="zh-CN" altLang="en-US" dirty="0"/>
          </a:p>
        </p:txBody>
      </p:sp>
      <p:sp>
        <p:nvSpPr>
          <p:cNvPr id="5" name="矩形 4"/>
          <p:cNvSpPr/>
          <p:nvPr/>
        </p:nvSpPr>
        <p:spPr>
          <a:xfrm>
            <a:off x="586521" y="996357"/>
            <a:ext cx="27815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zh-CN" b="1" dirty="0"/>
              <a:t>存储：存储成本的下降</a:t>
            </a:r>
            <a:endParaRPr lang="zh-CN" altLang="en-US" b="1" dirty="0"/>
          </a:p>
        </p:txBody>
      </p:sp>
      <p:sp>
        <p:nvSpPr>
          <p:cNvPr id="6" name="矩形 5"/>
          <p:cNvSpPr/>
          <p:nvPr/>
        </p:nvSpPr>
        <p:spPr>
          <a:xfrm flipH="1">
            <a:off x="1751688" y="1665004"/>
            <a:ext cx="3930453" cy="5774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mn-ea"/>
              </a:rPr>
              <a:t>云计算出现之前</a:t>
            </a:r>
            <a:endParaRPr lang="zh-CN" altLang="en-US" b="1" dirty="0">
              <a:latin typeface="+mn-ea"/>
            </a:endParaRPr>
          </a:p>
        </p:txBody>
      </p:sp>
      <p:sp>
        <p:nvSpPr>
          <p:cNvPr id="7" name="矩形 6"/>
          <p:cNvSpPr/>
          <p:nvPr/>
        </p:nvSpPr>
        <p:spPr>
          <a:xfrm flipH="1">
            <a:off x="6096000" y="1675622"/>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a:latin typeface="+mn-ea"/>
              </a:rPr>
              <a:t>云计算出现之后</a:t>
            </a:r>
            <a:endParaRPr lang="zh-CN" altLang="en-US" b="1">
              <a:latin typeface="+mn-ea"/>
            </a:endParaRPr>
          </a:p>
        </p:txBody>
      </p:sp>
      <p:sp>
        <p:nvSpPr>
          <p:cNvPr id="8" name="矩形 7"/>
          <p:cNvSpPr/>
          <p:nvPr/>
        </p:nvSpPr>
        <p:spPr>
          <a:xfrm>
            <a:off x="1885673" y="2664607"/>
            <a:ext cx="3672205" cy="20593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sz="1600" dirty="0">
                <a:solidFill>
                  <a:schemeClr val="tx1">
                    <a:lumMod val="75000"/>
                    <a:lumOff val="25000"/>
                  </a:schemeClr>
                </a:solidFill>
                <a:latin typeface="仿宋" panose="02010609060101010101" pitchFamily="49" charset="-122"/>
                <a:ea typeface="仿宋" panose="02010609060101010101" pitchFamily="49" charset="-122"/>
              </a:rPr>
              <a:t>在云计算出现之前，数据存储的成本是非常高的</a:t>
            </a:r>
            <a:r>
              <a:rPr lang="zh-CN" sz="1600" dirty="0">
                <a:solidFill>
                  <a:schemeClr val="tx1">
                    <a:lumMod val="75000"/>
                    <a:lumOff val="25000"/>
                  </a:schemeClr>
                </a:solidFill>
                <a:latin typeface="仿宋" panose="02010609060101010101" pitchFamily="49" charset="-122"/>
                <a:ea typeface="仿宋" panose="02010609060101010101" pitchFamily="49" charset="-122"/>
              </a:rPr>
              <a:t>。</a:t>
            </a:r>
            <a:endParaRPr lang="zh-CN" sz="1600" dirty="0">
              <a:solidFill>
                <a:schemeClr val="tx1">
                  <a:lumMod val="75000"/>
                  <a:lumOff val="25000"/>
                </a:schemeClr>
              </a:solidFill>
              <a:latin typeface="仿宋" panose="02010609060101010101" pitchFamily="49" charset="-122"/>
              <a:ea typeface="仿宋" panose="02010609060101010101" pitchFamily="49" charset="-122"/>
            </a:endParaRPr>
          </a:p>
          <a:p>
            <a:pPr fontAlgn="auto">
              <a:lnSpc>
                <a:spcPct val="100000"/>
              </a:lnSpc>
            </a:pPr>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例如，公司要建设网站，需要购置和部署服务器，安排技术人员维护服务器，保证数据存储的安全性和数据传输的畅通性，还会定期清理数据，腾出空间以便存储新的数据，机房整体的人力和管理成本都很高。</a:t>
            </a:r>
            <a:endParaRPr lang="zh-CN" sz="1600" dirty="0">
              <a:solidFill>
                <a:schemeClr val="tx1">
                  <a:lumMod val="75000"/>
                  <a:lumOff val="25000"/>
                </a:schemeClr>
              </a:solidFill>
              <a:latin typeface="仿宋" panose="02010609060101010101" pitchFamily="49" charset="-122"/>
              <a:ea typeface="仿宋" panose="02010609060101010101" pitchFamily="49" charset="-122"/>
            </a:endParaRPr>
          </a:p>
        </p:txBody>
      </p:sp>
      <p:sp>
        <p:nvSpPr>
          <p:cNvPr id="9" name="矩形 8"/>
          <p:cNvSpPr/>
          <p:nvPr/>
        </p:nvSpPr>
        <p:spPr>
          <a:xfrm>
            <a:off x="1752600" y="2434852"/>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6254473" y="2664607"/>
            <a:ext cx="3613785" cy="502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1" name="矩形 10"/>
          <p:cNvSpPr/>
          <p:nvPr/>
        </p:nvSpPr>
        <p:spPr>
          <a:xfrm>
            <a:off x="6096000" y="2434852"/>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zh-CN" sz="1600" dirty="0">
                <a:solidFill>
                  <a:schemeClr val="tx1">
                    <a:lumMod val="75000"/>
                    <a:lumOff val="25000"/>
                  </a:schemeClr>
                </a:solidFill>
                <a:latin typeface="仿宋" panose="02010609060101010101" pitchFamily="49" charset="-122"/>
                <a:ea typeface="仿宋" panose="02010609060101010101" pitchFamily="49" charset="-122"/>
                <a:sym typeface="+mn-ea"/>
              </a:rPr>
              <a:t>云计算出现后，数据存储服务衍生出了新的商业模式，数据中心的出现降低了公司的计算和存储成本。</a:t>
            </a:r>
            <a:endParaRPr lang="zh-CN" sz="1600" dirty="0">
              <a:solidFill>
                <a:schemeClr val="tx1">
                  <a:lumMod val="75000"/>
                  <a:lumOff val="25000"/>
                </a:schemeClr>
              </a:solidFill>
              <a:latin typeface="仿宋" panose="02010609060101010101" pitchFamily="49" charset="-122"/>
              <a:ea typeface="仿宋" panose="02010609060101010101" pitchFamily="49" charset="-122"/>
              <a:sym typeface="+mn-ea"/>
            </a:endParaRPr>
          </a:p>
          <a:p>
            <a:pPr algn="l"/>
            <a:r>
              <a:rPr lang="zh-CN" sz="1600" dirty="0">
                <a:solidFill>
                  <a:schemeClr val="tx1">
                    <a:lumMod val="75000"/>
                    <a:lumOff val="25000"/>
                  </a:schemeClr>
                </a:solidFill>
                <a:latin typeface="仿宋" panose="02010609060101010101" pitchFamily="49" charset="-122"/>
                <a:ea typeface="仿宋" panose="02010609060101010101" pitchFamily="49" charset="-122"/>
              </a:rPr>
              <a:t>例如，公司现在要建设网站，不需要去购买服务器，不需要去雇用技术人员维护服务器，可以通过租用硬件设备的方式解决问题。</a:t>
            </a:r>
            <a:endParaRPr lang="zh-CN" dirty="0">
              <a:solidFill>
                <a:schemeClr val="tx1">
                  <a:lumMod val="75000"/>
                  <a:lumOff val="25000"/>
                </a:schemeClr>
              </a:solidFill>
              <a:latin typeface="仿宋" panose="02010609060101010101" pitchFamily="49" charset="-122"/>
              <a:ea typeface="仿宋" panose="02010609060101010101" pitchFamily="49" charset="-122"/>
            </a:endParaRPr>
          </a:p>
          <a:p>
            <a:pPr algn="ctr"/>
            <a:endParaRPr lang="zh-CN" altLang="en-US" dirty="0">
              <a:solidFill>
                <a:schemeClr val="tx1">
                  <a:lumMod val="75000"/>
                  <a:lumOff val="25000"/>
                </a:schemeClr>
              </a:solidFill>
            </a:endParaRPr>
          </a:p>
        </p:txBody>
      </p:sp>
      <p:sp>
        <p:nvSpPr>
          <p:cNvPr id="12" name="文本框 1"/>
          <p:cNvSpPr txBox="1"/>
          <p:nvPr/>
        </p:nvSpPr>
        <p:spPr>
          <a:xfrm>
            <a:off x="1714938" y="5179965"/>
            <a:ext cx="8311515" cy="840105"/>
          </a:xfrm>
          <a:prstGeom prst="rect">
            <a:avLst/>
          </a:prstGeom>
          <a:solidFill>
            <a:schemeClr val="accent1">
              <a:lumMod val="20000"/>
              <a:lumOff val="80000"/>
            </a:schemeClr>
          </a:solid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仿宋" panose="02010609060101010101" pitchFamily="49" charset="-122"/>
                <a:ea typeface="仿宋" panose="02010609060101010101" pitchFamily="49" charset="-122"/>
              </a:rPr>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endParaRPr lang="zh-CN" altLang="en-US" sz="16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endParaRPr lang="zh-CN" altLang="en-US" dirty="0"/>
          </a:p>
        </p:txBody>
      </p:sp>
      <p:sp>
        <p:nvSpPr>
          <p:cNvPr id="5" name="矩形 4"/>
          <p:cNvSpPr/>
          <p:nvPr/>
        </p:nvSpPr>
        <p:spPr>
          <a:xfrm>
            <a:off x="586521" y="996357"/>
            <a:ext cx="301236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计算：运算速度越来越快</a:t>
            </a:r>
            <a:endParaRPr lang="zh-CN" altLang="en-US" b="1" dirty="0"/>
          </a:p>
        </p:txBody>
      </p:sp>
      <p:sp>
        <p:nvSpPr>
          <p:cNvPr id="15" name="文本框 4"/>
          <p:cNvSpPr txBox="1"/>
          <p:nvPr/>
        </p:nvSpPr>
        <p:spPr>
          <a:xfrm>
            <a:off x="1806817" y="2917603"/>
            <a:ext cx="8215814" cy="231582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Clr>
                <a:schemeClr val="tx1"/>
              </a:buClr>
              <a:buFont typeface="Wingdings" panose="05000000000000000000" pitchFamily="2" charset="2"/>
              <a:buChar char="p"/>
            </a:pPr>
            <a:r>
              <a:rPr lang="zh-CN" altLang="en-US" sz="1400" dirty="0"/>
              <a:t>分布式系统基础架构Hadoop的出现，为大数据带来了新的曙光</a:t>
            </a:r>
            <a:endParaRPr lang="en-US" altLang="zh-CN" sz="1400" dirty="0"/>
          </a:p>
          <a:p>
            <a:pPr marL="285750" indent="-285750" fontAlgn="auto">
              <a:lnSpc>
                <a:spcPct val="150000"/>
              </a:lnSpc>
              <a:buClr>
                <a:schemeClr val="tx1"/>
              </a:buClr>
              <a:buFont typeface="Wingdings" panose="05000000000000000000" pitchFamily="2" charset="2"/>
              <a:buChar char="p"/>
            </a:pPr>
            <a:endParaRPr lang="zh-CN" altLang="en-US" sz="1400" dirty="0"/>
          </a:p>
          <a:p>
            <a:pPr marL="285750" indent="-285750" fontAlgn="auto">
              <a:lnSpc>
                <a:spcPct val="150000"/>
              </a:lnSpc>
              <a:buClr>
                <a:schemeClr val="tx1"/>
              </a:buClr>
              <a:buFont typeface="Wingdings" panose="05000000000000000000" pitchFamily="2" charset="2"/>
              <a:buChar char="p"/>
            </a:pPr>
            <a:r>
              <a:rPr lang="zh-CN" altLang="en-US" sz="1400" dirty="0"/>
              <a:t>HDFS为海量的数据提供了存储</a:t>
            </a:r>
            <a:endParaRPr lang="en-US" altLang="zh-CN" sz="1400" dirty="0"/>
          </a:p>
          <a:p>
            <a:pPr marL="285750" indent="-285750" fontAlgn="auto">
              <a:lnSpc>
                <a:spcPct val="150000"/>
              </a:lnSpc>
              <a:buClr>
                <a:schemeClr val="tx1"/>
              </a:buClr>
              <a:buFont typeface="Wingdings" panose="05000000000000000000" pitchFamily="2" charset="2"/>
              <a:buChar char="p"/>
            </a:pPr>
            <a:endParaRPr lang="zh-CN" altLang="en-US" sz="1400" dirty="0"/>
          </a:p>
          <a:p>
            <a:pPr marL="285750" indent="-285750" fontAlgn="auto">
              <a:lnSpc>
                <a:spcPct val="150000"/>
              </a:lnSpc>
              <a:buClr>
                <a:schemeClr val="tx1"/>
              </a:buClr>
              <a:buFont typeface="Wingdings" panose="05000000000000000000" pitchFamily="2" charset="2"/>
              <a:buChar char="p"/>
            </a:pPr>
            <a:r>
              <a:rPr lang="zh-CN" altLang="en-US" sz="1400" dirty="0"/>
              <a:t>MapReduce则为海量的数据提供了并行计算，从而大大提高了计算效率</a:t>
            </a:r>
            <a:endParaRPr lang="en-US" altLang="zh-CN" sz="1400" dirty="0"/>
          </a:p>
          <a:p>
            <a:pPr marL="285750" indent="-285750" fontAlgn="auto">
              <a:lnSpc>
                <a:spcPct val="150000"/>
              </a:lnSpc>
              <a:buClr>
                <a:schemeClr val="tx1"/>
              </a:buClr>
              <a:buFont typeface="Wingdings" panose="05000000000000000000" pitchFamily="2" charset="2"/>
              <a:buChar char="p"/>
            </a:pPr>
            <a:endParaRPr lang="zh-CN" altLang="en-US" sz="1400" dirty="0"/>
          </a:p>
          <a:p>
            <a:pPr marL="285750" indent="-285750" fontAlgn="auto">
              <a:lnSpc>
                <a:spcPct val="150000"/>
              </a:lnSpc>
              <a:buClr>
                <a:schemeClr val="tx1"/>
              </a:buClr>
              <a:buFont typeface="Wingdings" panose="05000000000000000000" pitchFamily="2" charset="2"/>
              <a:buChar char="p"/>
            </a:pPr>
            <a:r>
              <a:rPr lang="zh-CN" altLang="en-US" sz="1400" dirty="0"/>
              <a:t>Spark、Storm、Impala等各种各样的技术进入人们的视野</a:t>
            </a:r>
            <a:endParaRPr lang="zh-CN" altLang="en-US" sz="1400" dirty="0"/>
          </a:p>
        </p:txBody>
      </p:sp>
      <p:sp>
        <p:nvSpPr>
          <p:cNvPr id="16" name="文本框 5"/>
          <p:cNvSpPr txBox="1"/>
          <p:nvPr/>
        </p:nvSpPr>
        <p:spPr>
          <a:xfrm>
            <a:off x="1280160" y="1739797"/>
            <a:ext cx="886486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sym typeface="+mn-ea"/>
              </a:rPr>
              <a:t>海量数据从原始数据源到产生价值，期间会经过存储、清洗、挖掘、分析等多个环节，如果计算速度不够快，很多事情是无法实现的。在大数据的发展过程中，计算速度是非常关键的因素</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80798" y="5421026"/>
            <a:ext cx="7105396" cy="757670"/>
          </a:xfrm>
          <a:prstGeom prst="rect">
            <a:avLst/>
          </a:prstGeom>
          <a:solidFill>
            <a:schemeClr val="accent5">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9" name="矩形 18"/>
          <p:cNvSpPr/>
          <p:nvPr/>
        </p:nvSpPr>
        <p:spPr>
          <a:xfrm>
            <a:off x="2880798" y="4531161"/>
            <a:ext cx="7105396" cy="757670"/>
          </a:xfrm>
          <a:prstGeom prst="rect">
            <a:avLst/>
          </a:prstGeom>
          <a:solidFill>
            <a:schemeClr val="accent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2" name="矩形 11"/>
          <p:cNvSpPr/>
          <p:nvPr/>
        </p:nvSpPr>
        <p:spPr>
          <a:xfrm>
            <a:off x="2880798" y="3688746"/>
            <a:ext cx="7105396" cy="757670"/>
          </a:xfrm>
          <a:prstGeom prst="rect">
            <a:avLst/>
          </a:prstGeom>
          <a:solidFill>
            <a:schemeClr val="accent1">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Impact" panose="020B0806030902050204" pitchFamily="34" charset="0"/>
            </a:endParaRPr>
          </a:p>
        </p:txBody>
      </p:sp>
      <p:sp>
        <p:nvSpPr>
          <p:cNvPr id="2" name="Text Placeholder 1"/>
          <p:cNvSpPr>
            <a:spLocks noGrp="1"/>
          </p:cNvSpPr>
          <p:nvPr>
            <p:ph type="body" sz="quarter" idx="12"/>
          </p:nvPr>
        </p:nvSpPr>
        <p:spPr/>
        <p:txBody>
          <a:bodyPr/>
          <a:lstStyle/>
          <a:p>
            <a:r>
              <a:rPr lang="en-US" altLang="zh-CN" dirty="0"/>
              <a:t>1 </a:t>
            </a:r>
            <a:r>
              <a:rPr lang="zh-CN" altLang="en-US" dirty="0"/>
              <a:t>大数据的概念与意义</a:t>
            </a:r>
            <a:endParaRPr lang="zh-CN" altLang="en-US" dirty="0"/>
          </a:p>
        </p:txBody>
      </p:sp>
      <p:sp>
        <p:nvSpPr>
          <p:cNvPr id="5" name="矩形 4"/>
          <p:cNvSpPr/>
          <p:nvPr/>
        </p:nvSpPr>
        <p:spPr>
          <a:xfrm>
            <a:off x="586521" y="996357"/>
            <a:ext cx="370486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b="1" dirty="0"/>
              <a:t>智能：机器拥有理解数据的能力</a:t>
            </a:r>
            <a:endParaRPr lang="zh-CN" altLang="en-US" b="1" dirty="0"/>
          </a:p>
        </p:txBody>
      </p:sp>
      <p:sp>
        <p:nvSpPr>
          <p:cNvPr id="6" name="文本框 2"/>
          <p:cNvSpPr txBox="1"/>
          <p:nvPr/>
        </p:nvSpPr>
        <p:spPr>
          <a:xfrm>
            <a:off x="1309037" y="1606957"/>
            <a:ext cx="8677157" cy="7868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fontAlgn="auto">
              <a:lnSpc>
                <a:spcPct val="150000"/>
              </a:lnSpc>
              <a:buFont typeface="Wingdings" panose="05000000000000000000" pitchFamily="2" charset="2"/>
              <a:buChar char="n"/>
            </a:pPr>
            <a:r>
              <a:rPr lang="zh-CN" altLang="en-US" sz="1600" dirty="0"/>
              <a:t>大数据带来的最大价值就是“智慧”，</a:t>
            </a:r>
            <a:r>
              <a:rPr lang="zh-CN" altLang="en-US" sz="1600" dirty="0">
                <a:sym typeface="+mn-ea"/>
              </a:rPr>
              <a:t>大数据让机器变得有智慧，同时人工智能进一步提升了处理和理解数据的能力</a:t>
            </a:r>
            <a:endParaRPr lang="en-US" altLang="zh-CN" sz="1600" dirty="0">
              <a:sym typeface="+mn-ea"/>
            </a:endParaRPr>
          </a:p>
        </p:txBody>
      </p:sp>
      <p:sp>
        <p:nvSpPr>
          <p:cNvPr id="8" name="矩形 7"/>
          <p:cNvSpPr/>
          <p:nvPr/>
        </p:nvSpPr>
        <p:spPr>
          <a:xfrm>
            <a:off x="2880163" y="384979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阿里云小Ai成功预测出《我是歌手》的总决赛歌王</a:t>
            </a:r>
            <a:endParaRPr lang="zh-CN" altLang="en-US" sz="1600" dirty="0">
              <a:solidFill>
                <a:schemeClr val="tx1">
                  <a:lumMod val="75000"/>
                  <a:lumOff val="25000"/>
                </a:schemeClr>
              </a:solidFill>
              <a:sym typeface="+mn-ea"/>
            </a:endParaRPr>
          </a:p>
        </p:txBody>
      </p:sp>
      <p:sp>
        <p:nvSpPr>
          <p:cNvPr id="9" name="矩形 8"/>
          <p:cNvSpPr/>
          <p:nvPr/>
        </p:nvSpPr>
        <p:spPr>
          <a:xfrm>
            <a:off x="1908602" y="2798881"/>
            <a:ext cx="806524" cy="75767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1</a:t>
            </a:r>
            <a:endParaRPr lang="zh-CN" altLang="en-US" sz="2400" dirty="0">
              <a:latin typeface="Impact" panose="020B0806030902050204" pitchFamily="34" charset="0"/>
            </a:endParaRPr>
          </a:p>
        </p:txBody>
      </p:sp>
      <p:sp>
        <p:nvSpPr>
          <p:cNvPr id="10" name="矩形 9"/>
          <p:cNvSpPr/>
          <p:nvPr/>
        </p:nvSpPr>
        <p:spPr>
          <a:xfrm>
            <a:off x="1908602" y="368874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latin typeface="Impact" panose="020B0806030902050204" pitchFamily="34" charset="0"/>
              </a:rPr>
              <a:t>2</a:t>
            </a:r>
            <a:endParaRPr lang="zh-CN" altLang="en-US" sz="2400">
              <a:latin typeface="Impact" panose="020B0806030902050204" pitchFamily="34" charset="0"/>
            </a:endParaRPr>
          </a:p>
        </p:txBody>
      </p:sp>
      <p:sp>
        <p:nvSpPr>
          <p:cNvPr id="11" name="矩形 10"/>
          <p:cNvSpPr/>
          <p:nvPr/>
        </p:nvSpPr>
        <p:spPr>
          <a:xfrm>
            <a:off x="2880798" y="2798881"/>
            <a:ext cx="7105396" cy="75767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p:cNvSpPr/>
          <p:nvPr/>
        </p:nvSpPr>
        <p:spPr>
          <a:xfrm>
            <a:off x="2880797" y="469329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iPhone上智能化语音机器人Siri</a:t>
            </a:r>
            <a:endParaRPr lang="zh-CN" altLang="en-US" sz="1600" dirty="0">
              <a:solidFill>
                <a:schemeClr val="tx1">
                  <a:lumMod val="75000"/>
                  <a:lumOff val="25000"/>
                </a:schemeClr>
              </a:solidFill>
              <a:sym typeface="+mn-ea"/>
            </a:endParaRPr>
          </a:p>
        </p:txBody>
      </p:sp>
      <p:sp>
        <p:nvSpPr>
          <p:cNvPr id="14" name="矩形 13"/>
          <p:cNvSpPr/>
          <p:nvPr/>
        </p:nvSpPr>
        <p:spPr>
          <a:xfrm>
            <a:off x="2880163" y="5582079"/>
            <a:ext cx="7105396"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微信上与大家聊天的微软小冰</a:t>
            </a:r>
            <a:endParaRPr lang="zh-CN" altLang="en-US" sz="1600" dirty="0">
              <a:solidFill>
                <a:schemeClr val="tx1">
                  <a:lumMod val="75000"/>
                  <a:lumOff val="25000"/>
                </a:schemeClr>
              </a:solidFill>
              <a:sym typeface="+mn-ea"/>
            </a:endParaRPr>
          </a:p>
        </p:txBody>
      </p:sp>
      <p:sp>
        <p:nvSpPr>
          <p:cNvPr id="17" name="矩形 16"/>
          <p:cNvSpPr/>
          <p:nvPr/>
        </p:nvSpPr>
        <p:spPr>
          <a:xfrm>
            <a:off x="1908602" y="453116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3</a:t>
            </a:r>
            <a:endParaRPr lang="en-US" sz="2400" dirty="0">
              <a:latin typeface="Impact" panose="020B0806030902050204" pitchFamily="34" charset="0"/>
            </a:endParaRPr>
          </a:p>
        </p:txBody>
      </p:sp>
      <p:sp>
        <p:nvSpPr>
          <p:cNvPr id="18" name="矩形 17"/>
          <p:cNvSpPr/>
          <p:nvPr/>
        </p:nvSpPr>
        <p:spPr>
          <a:xfrm>
            <a:off x="1908602" y="5421027"/>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Impact" panose="020B0806030902050204" pitchFamily="34" charset="0"/>
              </a:rPr>
              <a:t>4</a:t>
            </a:r>
            <a:endParaRPr lang="en-US" sz="2400" dirty="0">
              <a:latin typeface="Impact" panose="020B0806030902050204" pitchFamily="34" charset="0"/>
            </a:endParaRPr>
          </a:p>
        </p:txBody>
      </p:sp>
      <p:sp>
        <p:nvSpPr>
          <p:cNvPr id="7" name="矩形 6"/>
          <p:cNvSpPr/>
          <p:nvPr/>
        </p:nvSpPr>
        <p:spPr>
          <a:xfrm>
            <a:off x="2880797" y="2961014"/>
            <a:ext cx="7105397" cy="40023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700"/>
              </a:lnSpc>
            </a:pPr>
            <a:r>
              <a:rPr lang="zh-CN" altLang="en-US" sz="1600" dirty="0">
                <a:sym typeface="+mn-ea"/>
              </a:rPr>
              <a:t>谷歌AlphaGo大胜世界围棋冠军李世石</a:t>
            </a:r>
            <a:endParaRPr lang="zh-CN" altLang="en-US" sz="1600" dirty="0">
              <a:solidFill>
                <a:schemeClr val="tx1">
                  <a:lumMod val="75000"/>
                  <a:lumOff val="2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12077</Words>
  <Application>WPS 演示</Application>
  <PresentationFormat>宽屏</PresentationFormat>
  <Paragraphs>1093</Paragraphs>
  <Slides>44</Slides>
  <Notes>30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44</vt:i4>
      </vt:variant>
    </vt:vector>
  </HeadingPairs>
  <TitlesOfParts>
    <vt:vector size="61" baseType="lpstr">
      <vt:lpstr>Arial</vt:lpstr>
      <vt:lpstr>宋体</vt:lpstr>
      <vt:lpstr>Wingdings</vt:lpstr>
      <vt:lpstr>微软雅黑</vt:lpstr>
      <vt:lpstr>仿宋</vt:lpstr>
      <vt:lpstr>Impact</vt:lpstr>
      <vt:lpstr>Century Gothic</vt:lpstr>
      <vt:lpstr>Century</vt:lpstr>
      <vt:lpstr>Arial Unicode MS</vt:lpstr>
      <vt:lpstr>Calibri</vt:lpstr>
      <vt:lpstr>文鼎CS中等线</vt:lpstr>
      <vt:lpstr>Segoe Print</vt:lpstr>
      <vt:lpstr>Times New Roman</vt:lpstr>
      <vt:lpstr>Times New Roman</vt:lpstr>
      <vt:lpstr>Wingdings</vt:lpstr>
      <vt:lpstr>模板页面</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李白不用立白、</cp:lastModifiedBy>
  <cp:revision>713</cp:revision>
  <dcterms:created xsi:type="dcterms:W3CDTF">2015-08-18T02:51:00Z</dcterms:created>
  <dcterms:modified xsi:type="dcterms:W3CDTF">2020-04-22T08:11:16Z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2052-11.1.0.9440</vt:lpwstr>
  </property>
</Properties>
</file>